
<file path=[Content_Types].xml><?xml version="1.0" encoding="utf-8"?>
<Types xmlns="http://schemas.openxmlformats.org/package/2006/content-types">
  <Default Extension="png" ContentType="image/png"/>
  <Default Extension="tmp" ContentType="image/png"/>
  <Default Extension="jfif" ContentType="image/jpe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96" r:id="rId2"/>
    <p:sldMasterId id="2147483709" r:id="rId3"/>
  </p:sldMasterIdLst>
  <p:notesMasterIdLst>
    <p:notesMasterId r:id="rId70"/>
  </p:notesMasterIdLst>
  <p:sldIdLst>
    <p:sldId id="353" r:id="rId4"/>
    <p:sldId id="352" r:id="rId5"/>
    <p:sldId id="281" r:id="rId6"/>
    <p:sldId id="283" r:id="rId7"/>
    <p:sldId id="285" r:id="rId8"/>
    <p:sldId id="286" r:id="rId9"/>
    <p:sldId id="289" r:id="rId10"/>
    <p:sldId id="291" r:id="rId11"/>
    <p:sldId id="280" r:id="rId12"/>
    <p:sldId id="279" r:id="rId13"/>
    <p:sldId id="292" r:id="rId14"/>
    <p:sldId id="293" r:id="rId15"/>
    <p:sldId id="295" r:id="rId16"/>
    <p:sldId id="296" r:id="rId17"/>
    <p:sldId id="273" r:id="rId18"/>
    <p:sldId id="274" r:id="rId19"/>
    <p:sldId id="275" r:id="rId20"/>
    <p:sldId id="277" r:id="rId21"/>
    <p:sldId id="297" r:id="rId22"/>
    <p:sldId id="294" r:id="rId23"/>
    <p:sldId id="299" r:id="rId24"/>
    <p:sldId id="300" r:id="rId25"/>
    <p:sldId id="303" r:id="rId26"/>
    <p:sldId id="302" r:id="rId27"/>
    <p:sldId id="301" r:id="rId28"/>
    <p:sldId id="305" r:id="rId29"/>
    <p:sldId id="304" r:id="rId30"/>
    <p:sldId id="306" r:id="rId31"/>
    <p:sldId id="321" r:id="rId32"/>
    <p:sldId id="316" r:id="rId33"/>
    <p:sldId id="309" r:id="rId34"/>
    <p:sldId id="310" r:id="rId35"/>
    <p:sldId id="308" r:id="rId36"/>
    <p:sldId id="307" r:id="rId37"/>
    <p:sldId id="311" r:id="rId38"/>
    <p:sldId id="312" r:id="rId39"/>
    <p:sldId id="314" r:id="rId40"/>
    <p:sldId id="313" r:id="rId41"/>
    <p:sldId id="317" r:id="rId42"/>
    <p:sldId id="318" r:id="rId43"/>
    <p:sldId id="319" r:id="rId44"/>
    <p:sldId id="322" r:id="rId45"/>
    <p:sldId id="324" r:id="rId46"/>
    <p:sldId id="328" r:id="rId47"/>
    <p:sldId id="326" r:id="rId48"/>
    <p:sldId id="329" r:id="rId49"/>
    <p:sldId id="330" r:id="rId50"/>
    <p:sldId id="332" r:id="rId51"/>
    <p:sldId id="320" r:id="rId52"/>
    <p:sldId id="278" r:id="rId53"/>
    <p:sldId id="333" r:id="rId54"/>
    <p:sldId id="334" r:id="rId55"/>
    <p:sldId id="336" r:id="rId56"/>
    <p:sldId id="345" r:id="rId57"/>
    <p:sldId id="347" r:id="rId58"/>
    <p:sldId id="349" r:id="rId59"/>
    <p:sldId id="348" r:id="rId60"/>
    <p:sldId id="350" r:id="rId61"/>
    <p:sldId id="335" r:id="rId62"/>
    <p:sldId id="337" r:id="rId63"/>
    <p:sldId id="342" r:id="rId64"/>
    <p:sldId id="344" r:id="rId65"/>
    <p:sldId id="343" r:id="rId66"/>
    <p:sldId id="341" r:id="rId67"/>
    <p:sldId id="338" r:id="rId68"/>
    <p:sldId id="722" r:id="rId69"/>
  </p:sldIdLst>
  <p:sldSz cx="12192000" cy="6858000"/>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3CC"/>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F9377F83-8318-4FF2-8384-7F88DC30CCFC}" type="datetimeFigureOut">
              <a:rPr lang="zh-TW" altLang="en-US" smtClean="0"/>
              <a:t>2020/12/10</a:t>
            </a:fld>
            <a:endParaRPr lang="zh-TW" altLang="en-US"/>
          </a:p>
        </p:txBody>
      </p:sp>
      <p:sp>
        <p:nvSpPr>
          <p:cNvPr id="4" name="投影片圖像版面配置區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3CB95CC9-AA06-41FD-A113-0A82AFC1E147}" type="slidenum">
              <a:rPr lang="zh-TW" altLang="en-US" smtClean="0"/>
              <a:t>‹#›</a:t>
            </a:fld>
            <a:endParaRPr lang="zh-TW" altLang="en-US"/>
          </a:p>
        </p:txBody>
      </p:sp>
    </p:spTree>
    <p:extLst>
      <p:ext uri="{BB962C8B-B14F-4D97-AF65-F5344CB8AC3E}">
        <p14:creationId xmlns:p14="http://schemas.microsoft.com/office/powerpoint/2010/main" val="1122710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t>2</a:t>
            </a:fld>
            <a:endParaRPr lang="zh-TW" altLang="en-US"/>
          </a:p>
        </p:txBody>
      </p:sp>
    </p:spTree>
    <p:extLst>
      <p:ext uri="{BB962C8B-B14F-4D97-AF65-F5344CB8AC3E}">
        <p14:creationId xmlns:p14="http://schemas.microsoft.com/office/powerpoint/2010/main" val="354761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66</a:t>
            </a:fld>
            <a:endParaRPr lang="zh-TW" altLang="en-US">
              <a:solidFill>
                <a:prstClr val="black"/>
              </a:solidFill>
            </a:endParaRPr>
          </a:p>
        </p:txBody>
      </p:sp>
    </p:spTree>
    <p:extLst>
      <p:ext uri="{BB962C8B-B14F-4D97-AF65-F5344CB8AC3E}">
        <p14:creationId xmlns:p14="http://schemas.microsoft.com/office/powerpoint/2010/main" val="2175988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916061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8334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7412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48511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12/10/2020</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25675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54758" y="851744"/>
            <a:ext cx="1193724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543985" y="1726332"/>
            <a:ext cx="11197167"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578009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105156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8610600" y="6356352"/>
            <a:ext cx="27432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373407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D24AB09D-E456-4262-910D-BF91BD94C5AB}"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10983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C776120-B7D7-47BD-B139-A6579C4ED008}"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35961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8BF785C-1DC1-4C25-99B4-65F785D4E2F6}"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06737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FA81BD6-FCE9-4F50-BEBF-02D335D17184}"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6873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838200" y="233363"/>
            <a:ext cx="12192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7207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415940-E1F0-4CA2-9928-919390487878}"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447246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A2BD223A-DA49-4D67-B949-B30EE72F4D9B}"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98180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C8E74D1-F158-4846-824E-BD4BEE3255D7}"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70775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8785104-4C43-4DCA-8FE6-18A966479D21}"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22942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49B58CB7-6808-4576-BD58-3B1E145B2712}"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943371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2DA44E0-5370-4A16-86A9-4312DB4D93B1}"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297609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6EF3A6F-C0C5-4D9F-9253-2095BEA7D610}"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742059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105156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4" name="Slide Number Placeholder 3"/>
          <p:cNvSpPr>
            <a:spLocks noGrp="1"/>
          </p:cNvSpPr>
          <p:nvPr>
            <p:ph type="sldNum" sz="quarter" idx="12"/>
          </p:nvPr>
        </p:nvSpPr>
        <p:spPr>
          <a:xfrm>
            <a:off x="8737600" y="6356351"/>
            <a:ext cx="2844800" cy="365125"/>
          </a:xfrm>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3640010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940819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26213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048338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26287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479534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662816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494560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018629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599900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842772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83302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93507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61512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05931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9422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689711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535248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18146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defRPr/>
            </a:pPr>
            <a:fld id="{23815EA3-284F-416B-AAFF-17C373D551D1}" type="slidenum">
              <a:rPr lang="zh-TW" altLang="en-US" smtClean="0">
                <a:solidFill>
                  <a:prstClr val="black">
                    <a:tint val="75000"/>
                  </a:prstClr>
                </a:solidFill>
              </a:rPr>
              <a:pPr defTabSz="457200">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58103914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2" r:id="rId12"/>
    <p:sldLayoutId id="2147483693" r:id="rId13"/>
    <p:sldLayoutId id="2147483694" r:id="rId14"/>
    <p:sldLayoutId id="214748369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323D9-114F-4481-9812-56C504F405C2}" type="datetime1">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870139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F9FB70-F551-4EFE-B815-F8B34551A1A2}" type="datetimeFigureOut">
              <a:rPr lang="zh-TW" altLang="en-US" smtClean="0">
                <a:solidFill>
                  <a:prstClr val="black">
                    <a:tint val="75000"/>
                  </a:prstClr>
                </a:solidFill>
              </a:rPr>
              <a:pPr/>
              <a:t>2020/12/10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40970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jp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tmp"/><Relationship Id="rId1" Type="http://schemas.openxmlformats.org/officeDocument/2006/relationships/slideLayout" Target="../slideLayouts/slideLayout28.xml"/><Relationship Id="rId5" Type="http://schemas.openxmlformats.org/officeDocument/2006/relationships/image" Target="../media/image94.png"/><Relationship Id="rId4" Type="http://schemas.openxmlformats.org/officeDocument/2006/relationships/image" Target="../media/image93.jfif"/></Relationships>
</file>

<file path=ppt/slides/_rels/slide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8.xml"/><Relationship Id="rId5" Type="http://schemas.openxmlformats.org/officeDocument/2006/relationships/image" Target="../media/image98.tmp"/><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8.xml"/><Relationship Id="rId1" Type="http://schemas.openxmlformats.org/officeDocument/2006/relationships/vmlDrawing" Target="../drawings/vmlDrawing1.vml"/><Relationship Id="rId4" Type="http://schemas.openxmlformats.org/officeDocument/2006/relationships/image" Target="../media/image99.emf"/></Relationships>
</file>

<file path=ppt/slides/_rels/slide47.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28.xml"/><Relationship Id="rId5" Type="http://schemas.openxmlformats.org/officeDocument/2006/relationships/image" Target="../media/image103.tmp"/><Relationship Id="rId4" Type="http://schemas.openxmlformats.org/officeDocument/2006/relationships/image" Target="../media/image102.tm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0.png"/><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4.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4.png"/><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投影片編號版面配置區 3">
            <a:extLst>
              <a:ext uri="{FF2B5EF4-FFF2-40B4-BE49-F238E27FC236}">
                <a16:creationId xmlns:a16="http://schemas.microsoft.com/office/drawing/2014/main" xmlns="" id="{A0DF060F-0471-4227-8643-DF29D262CA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3815EA3-284F-416B-AAFF-17C373D551D1}" type="slidenum">
              <a:rPr lang="en-US" altLang="zh-TW">
                <a:solidFill>
                  <a:srgbClr val="FFFFFF"/>
                </a:solidFill>
              </a:rPr>
              <a:pPr>
                <a:spcAft>
                  <a:spcPts val="600"/>
                </a:spcAft>
                <a:defRPr/>
              </a:pPr>
              <a:t>1</a:t>
            </a:fld>
            <a:endParaRPr lang="en-US" altLang="zh-TW">
              <a:solidFill>
                <a:srgbClr val="FFFFFF"/>
              </a:solidFill>
            </a:endParaRPr>
          </a:p>
        </p:txBody>
      </p:sp>
      <p:pic>
        <p:nvPicPr>
          <p:cNvPr id="9" name="圖片 8">
            <a:extLst>
              <a:ext uri="{FF2B5EF4-FFF2-40B4-BE49-F238E27FC236}">
                <a16:creationId xmlns:a16="http://schemas.microsoft.com/office/drawing/2014/main" xmlns="" id="{CCDDB7BF-0BC4-43ED-BEF3-02165D38192B}"/>
              </a:ext>
            </a:extLst>
          </p:cNvPr>
          <p:cNvPicPr>
            <a:picLocks noChangeAspect="1"/>
          </p:cNvPicPr>
          <p:nvPr/>
        </p:nvPicPr>
        <p:blipFill>
          <a:blip r:embed="rId2"/>
          <a:stretch>
            <a:fillRect/>
          </a:stretch>
        </p:blipFill>
        <p:spPr>
          <a:xfrm>
            <a:off x="0" y="991683"/>
            <a:ext cx="12190476" cy="5364667"/>
          </a:xfrm>
          <a:prstGeom prst="rect">
            <a:avLst/>
          </a:prstGeom>
        </p:spPr>
      </p:pic>
      <p:sp>
        <p:nvSpPr>
          <p:cNvPr id="11" name="Rectangle 3">
            <a:extLst>
              <a:ext uri="{FF2B5EF4-FFF2-40B4-BE49-F238E27FC236}">
                <a16:creationId xmlns:a16="http://schemas.microsoft.com/office/drawing/2014/main" xmlns="" id="{59614D3A-CF31-470A-8318-11AAEC1EC32A}"/>
              </a:ext>
            </a:extLst>
          </p:cNvPr>
          <p:cNvSpPr>
            <a:spLocks noGrp="1" noChangeArrowheads="1"/>
          </p:cNvSpPr>
          <p:nvPr>
            <p:ph type="subTitle" idx="1"/>
          </p:nvPr>
        </p:nvSpPr>
        <p:spPr>
          <a:xfrm>
            <a:off x="2272347" y="5912231"/>
            <a:ext cx="7200837" cy="888238"/>
          </a:xfrm>
          <a:solidFill>
            <a:srgbClr val="002060"/>
          </a:solidFill>
        </p:spPr>
        <p:txBody>
          <a:bodyPr>
            <a:noAutofit/>
          </a:bodyPr>
          <a:lstStyle/>
          <a:p>
            <a:pPr>
              <a:lnSpc>
                <a:spcPts val="3300"/>
              </a:lnSpc>
              <a:spcBef>
                <a:spcPts val="0"/>
              </a:spcBef>
            </a:pPr>
            <a:r>
              <a:rPr lang="zh-TW" altLang="en-US" b="1" dirty="0">
                <a:solidFill>
                  <a:schemeClr val="bg1"/>
                </a:solidFill>
                <a:latin typeface="標楷體" panose="03000509000000000000" pitchFamily="65" charset="-120"/>
                <a:ea typeface="標楷體" panose="03000509000000000000" pitchFamily="65" charset="-120"/>
              </a:rPr>
              <a:t>金屬工業研究發展中心  技術總監 黃金川 博士</a:t>
            </a:r>
            <a:endParaRPr lang="en-US" altLang="zh-TW" b="1" dirty="0">
              <a:solidFill>
                <a:schemeClr val="bg1"/>
              </a:solidFill>
              <a:latin typeface="標楷體" panose="03000509000000000000" pitchFamily="65" charset="-120"/>
              <a:ea typeface="標楷體" panose="03000509000000000000" pitchFamily="65" charset="-120"/>
            </a:endParaRPr>
          </a:p>
          <a:p>
            <a:pPr>
              <a:lnSpc>
                <a:spcPts val="3300"/>
              </a:lnSpc>
              <a:spcBef>
                <a:spcPts val="0"/>
              </a:spcBef>
            </a:pPr>
            <a:r>
              <a:rPr lang="zh-TW" altLang="en-US" b="1" dirty="0">
                <a:solidFill>
                  <a:schemeClr val="bg1"/>
                </a:solidFill>
                <a:latin typeface="標楷體" panose="03000509000000000000" pitchFamily="65" charset="-120"/>
                <a:ea typeface="標楷體" panose="03000509000000000000" pitchFamily="65" charset="-120"/>
              </a:rPr>
              <a:t> </a:t>
            </a:r>
            <a:r>
              <a:rPr lang="en-US" altLang="zh-TW" b="1" dirty="0">
                <a:solidFill>
                  <a:schemeClr val="bg1"/>
                </a:solidFill>
                <a:latin typeface="Times New Roman" pitchFamily="18" charset="0"/>
                <a:ea typeface="標楷體" panose="03000509000000000000" pitchFamily="65" charset="-120"/>
                <a:cs typeface="Times New Roman" pitchFamily="18" charset="0"/>
              </a:rPr>
              <a:t>109</a:t>
            </a:r>
            <a:r>
              <a:rPr lang="zh-TW" altLang="en-US" b="1" dirty="0">
                <a:solidFill>
                  <a:schemeClr val="bg1"/>
                </a:solidFill>
                <a:latin typeface="Times New Roman" pitchFamily="18" charset="0"/>
                <a:ea typeface="標楷體" panose="03000509000000000000" pitchFamily="65" charset="-120"/>
                <a:cs typeface="Times New Roman" pitchFamily="18" charset="0"/>
              </a:rPr>
              <a:t>年</a:t>
            </a:r>
            <a:r>
              <a:rPr lang="en-US" altLang="zh-TW" b="1" dirty="0">
                <a:solidFill>
                  <a:schemeClr val="bg1"/>
                </a:solidFill>
                <a:latin typeface="Times New Roman" pitchFamily="18" charset="0"/>
                <a:ea typeface="標楷體" panose="03000509000000000000" pitchFamily="65" charset="-120"/>
                <a:cs typeface="Times New Roman" pitchFamily="18" charset="0"/>
              </a:rPr>
              <a:t>12</a:t>
            </a:r>
            <a:r>
              <a:rPr lang="zh-TW" altLang="en-US" b="1" dirty="0">
                <a:solidFill>
                  <a:schemeClr val="bg1"/>
                </a:solidFill>
                <a:latin typeface="Times New Roman" pitchFamily="18" charset="0"/>
                <a:ea typeface="標楷體" panose="03000509000000000000" pitchFamily="65" charset="-120"/>
                <a:cs typeface="Times New Roman" pitchFamily="18" charset="0"/>
              </a:rPr>
              <a:t>月</a:t>
            </a:r>
            <a:r>
              <a:rPr lang="en-US" altLang="zh-TW" b="1" dirty="0">
                <a:solidFill>
                  <a:schemeClr val="bg1"/>
                </a:solidFill>
                <a:latin typeface="Times New Roman" pitchFamily="18" charset="0"/>
                <a:ea typeface="標楷體" panose="03000509000000000000" pitchFamily="65" charset="-120"/>
                <a:cs typeface="Times New Roman" pitchFamily="18" charset="0"/>
              </a:rPr>
              <a:t>15</a:t>
            </a:r>
            <a:r>
              <a:rPr lang="zh-TW" altLang="en-US" b="1" dirty="0">
                <a:solidFill>
                  <a:schemeClr val="bg1"/>
                </a:solidFill>
                <a:latin typeface="Times New Roman" pitchFamily="18" charset="0"/>
                <a:ea typeface="標楷體" panose="03000509000000000000" pitchFamily="65" charset="-120"/>
                <a:cs typeface="Times New Roman" pitchFamily="18" charset="0"/>
              </a:rPr>
              <a:t> 日</a:t>
            </a:r>
            <a:endParaRPr lang="en-US" altLang="zh-TW" b="1" dirty="0">
              <a:solidFill>
                <a:schemeClr val="bg1"/>
              </a:solidFill>
              <a:latin typeface="Times New Roman" pitchFamily="18" charset="0"/>
              <a:ea typeface="標楷體" panose="03000509000000000000" pitchFamily="65" charset="-120"/>
              <a:cs typeface="Times New Roman" pitchFamily="18" charset="0"/>
            </a:endParaRPr>
          </a:p>
        </p:txBody>
      </p:sp>
      <p:sp>
        <p:nvSpPr>
          <p:cNvPr id="6" name="矩形 5">
            <a:extLst>
              <a:ext uri="{FF2B5EF4-FFF2-40B4-BE49-F238E27FC236}">
                <a16:creationId xmlns:a16="http://schemas.microsoft.com/office/drawing/2014/main" xmlns="" id="{B2F28F3B-8A64-45C5-8B67-A56AA2AF5D90}"/>
              </a:ext>
            </a:extLst>
          </p:cNvPr>
          <p:cNvSpPr/>
          <p:nvPr/>
        </p:nvSpPr>
        <p:spPr>
          <a:xfrm>
            <a:off x="2089086" y="8955"/>
            <a:ext cx="8201532" cy="1077218"/>
          </a:xfrm>
          <a:prstGeom prst="rect">
            <a:avLst/>
          </a:prstGeom>
        </p:spPr>
        <p:txBody>
          <a:bodyPr wrap="square">
            <a:spAutoFit/>
          </a:bodyPr>
          <a:lstStyle/>
          <a:p>
            <a:pPr algn="ctr"/>
            <a:r>
              <a:rPr lang="en-US" altLang="zh-TW"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年度行政院農業委員會農業試驗所</a:t>
            </a:r>
            <a:br>
              <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溫室構造設計專家知識系統開發</a:t>
            </a:r>
            <a:r>
              <a:rPr lang="en-US" altLang="zh-TW"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第一期</a:t>
            </a:r>
            <a:r>
              <a:rPr lang="en-US" altLang="zh-TW"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投影片編號版面配置區 3">
            <a:extLst>
              <a:ext uri="{FF2B5EF4-FFF2-40B4-BE49-F238E27FC236}">
                <a16:creationId xmlns:a16="http://schemas.microsoft.com/office/drawing/2014/main" xmlns="" id="{BF9FAEAE-FFB6-4231-8C93-5CF09D24C6BA}"/>
              </a:ext>
            </a:extLst>
          </p:cNvPr>
          <p:cNvSpPr txBox="1">
            <a:spLocks/>
          </p:cNvSpPr>
          <p:nvPr/>
        </p:nvSpPr>
        <p:spPr>
          <a:xfrm>
            <a:off x="8610600" y="6453888"/>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1</a:t>
            </a:fld>
            <a:endParaRPr lang="zh-TW" altLang="en-US" dirty="0">
              <a:solidFill>
                <a:prstClr val="black">
                  <a:tint val="75000"/>
                </a:prstClr>
              </a:solidFill>
            </a:endParaRPr>
          </a:p>
        </p:txBody>
      </p:sp>
    </p:spTree>
    <p:extLst>
      <p:ext uri="{BB962C8B-B14F-4D97-AF65-F5344CB8AC3E}">
        <p14:creationId xmlns:p14="http://schemas.microsoft.com/office/powerpoint/2010/main" val="1092829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t="9613"/>
          <a:stretch/>
        </p:blipFill>
        <p:spPr>
          <a:xfrm>
            <a:off x="609600" y="1555114"/>
            <a:ext cx="10948416" cy="5179061"/>
          </a:xfrm>
          <a:prstGeom prst="rect">
            <a:avLst/>
          </a:prstGeom>
          <a:ln>
            <a:solidFill>
              <a:schemeClr val="tx1">
                <a:lumMod val="95000"/>
                <a:lumOff val="5000"/>
              </a:schemeClr>
            </a:solidFill>
          </a:ln>
        </p:spPr>
      </p:pic>
      <p:sp>
        <p:nvSpPr>
          <p:cNvPr id="6" name="矩形 5"/>
          <p:cNvSpPr/>
          <p:nvPr/>
        </p:nvSpPr>
        <p:spPr>
          <a:xfrm>
            <a:off x="0" y="123825"/>
            <a:ext cx="10306050" cy="1377493"/>
          </a:xfrm>
          <a:prstGeom prst="rect">
            <a:avLst/>
          </a:prstGeom>
        </p:spPr>
        <p:txBody>
          <a:bodyPr wrap="square">
            <a:spAutoFit/>
          </a:bodyPr>
          <a:lstStyle/>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二</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溫室構造材料技術資料庫建立，完成溫室構造材料技術資料庫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式。</a:t>
            </a:r>
          </a:p>
          <a:p>
            <a:pPr marL="269875" lvl="0" indent="635">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披覆材料、結構材料、基礎材料、連接材料等材料技術項目。</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具備有材料分類、技術規格、性質性能功能、成本分析。</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投影片編號版面配置區 3">
            <a:extLst>
              <a:ext uri="{FF2B5EF4-FFF2-40B4-BE49-F238E27FC236}">
                <a16:creationId xmlns:a16="http://schemas.microsoft.com/office/drawing/2014/main" xmlns="" id="{48EEB123-16BC-40D0-8DCC-FF18F631200A}"/>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10</a:t>
            </a:fld>
            <a:endParaRPr lang="zh-TW" altLang="en-US" dirty="0">
              <a:solidFill>
                <a:prstClr val="black">
                  <a:tint val="75000"/>
                </a:prstClr>
              </a:solidFill>
            </a:endParaRPr>
          </a:p>
        </p:txBody>
      </p:sp>
    </p:spTree>
    <p:extLst>
      <p:ext uri="{BB962C8B-B14F-4D97-AF65-F5344CB8AC3E}">
        <p14:creationId xmlns:p14="http://schemas.microsoft.com/office/powerpoint/2010/main" val="2281303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8830056" y="6356352"/>
            <a:ext cx="2743200" cy="365125"/>
          </a:xfrm>
        </p:spPr>
        <p:txBody>
          <a:bodyPr/>
          <a:lstStyle/>
          <a:p>
            <a:pPr>
              <a:defRPr/>
            </a:pPr>
            <a:fld id="{23815EA3-284F-416B-AAFF-17C373D551D1}" type="slidenum">
              <a:rPr lang="zh-TW" altLang="en-US" smtClean="0">
                <a:solidFill>
                  <a:prstClr val="black">
                    <a:tint val="75000"/>
                  </a:prstClr>
                </a:solidFill>
              </a:rPr>
              <a:pPr>
                <a:defRPr/>
              </a:pPr>
              <a:t>11</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073" t="427" r="6967" b="-427"/>
          <a:stretch/>
        </p:blipFill>
        <p:spPr>
          <a:xfrm>
            <a:off x="2563939" y="141910"/>
            <a:ext cx="2390775" cy="6697039"/>
          </a:xfrm>
          <a:prstGeom prst="rect">
            <a:avLst/>
          </a:prstGeom>
          <a:ln>
            <a:solidFill>
              <a:schemeClr val="tx1">
                <a:lumMod val="95000"/>
                <a:lumOff val="5000"/>
              </a:schemeClr>
            </a:solidFill>
          </a:ln>
        </p:spPr>
      </p:pic>
      <p:pic>
        <p:nvPicPr>
          <p:cNvPr id="6" name="圖片 5"/>
          <p:cNvPicPr>
            <a:picLocks noChangeAspect="1"/>
          </p:cNvPicPr>
          <p:nvPr/>
        </p:nvPicPr>
        <p:blipFill rotWithShape="1">
          <a:blip r:embed="rId3"/>
          <a:srcRect t="9613" r="84042"/>
          <a:stretch/>
        </p:blipFill>
        <p:spPr>
          <a:xfrm>
            <a:off x="304662" y="1017946"/>
            <a:ext cx="1714500" cy="5450758"/>
          </a:xfrm>
          <a:prstGeom prst="rect">
            <a:avLst/>
          </a:prstGeom>
          <a:ln>
            <a:solidFill>
              <a:schemeClr val="tx1">
                <a:lumMod val="95000"/>
                <a:lumOff val="5000"/>
              </a:schemeClr>
            </a:solidFill>
          </a:ln>
        </p:spPr>
      </p:pic>
      <p:sp>
        <p:nvSpPr>
          <p:cNvPr id="7" name="向右箭號 6"/>
          <p:cNvSpPr/>
          <p:nvPr/>
        </p:nvSpPr>
        <p:spPr>
          <a:xfrm>
            <a:off x="2119693" y="3248025"/>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rotWithShape="1">
          <a:blip r:embed="rId4"/>
          <a:srcRect t="18271" r="8987"/>
          <a:stretch/>
        </p:blipFill>
        <p:spPr>
          <a:xfrm>
            <a:off x="8278756" y="85725"/>
            <a:ext cx="3376163" cy="6772275"/>
          </a:xfrm>
          <a:prstGeom prst="rect">
            <a:avLst/>
          </a:prstGeom>
        </p:spPr>
      </p:pic>
      <p:pic>
        <p:nvPicPr>
          <p:cNvPr id="9" name="圖片 8"/>
          <p:cNvPicPr>
            <a:picLocks noChangeAspect="1"/>
          </p:cNvPicPr>
          <p:nvPr/>
        </p:nvPicPr>
        <p:blipFill rotWithShape="1">
          <a:blip r:embed="rId5"/>
          <a:srcRect r="34492" b="1245"/>
          <a:stretch/>
        </p:blipFill>
        <p:spPr>
          <a:xfrm>
            <a:off x="5530093" y="1434924"/>
            <a:ext cx="2242689" cy="5325540"/>
          </a:xfrm>
          <a:prstGeom prst="rect">
            <a:avLst/>
          </a:prstGeom>
          <a:ln>
            <a:solidFill>
              <a:schemeClr val="tx1"/>
            </a:solidFill>
          </a:ln>
        </p:spPr>
      </p:pic>
      <p:sp>
        <p:nvSpPr>
          <p:cNvPr id="10" name="向右箭號 9"/>
          <p:cNvSpPr/>
          <p:nvPr/>
        </p:nvSpPr>
        <p:spPr>
          <a:xfrm>
            <a:off x="5053843" y="3562350"/>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a:off x="7858507" y="3490430"/>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3">
            <a:extLst>
              <a:ext uri="{FF2B5EF4-FFF2-40B4-BE49-F238E27FC236}">
                <a16:creationId xmlns:a16="http://schemas.microsoft.com/office/drawing/2014/main" xmlns="" id="{2EB02B09-5D26-4B0B-83F3-C8B07FEB36B2}"/>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11</a:t>
            </a:fld>
            <a:endParaRPr lang="zh-TW" altLang="en-US" dirty="0">
              <a:solidFill>
                <a:prstClr val="black">
                  <a:tint val="75000"/>
                </a:prstClr>
              </a:solidFill>
            </a:endParaRPr>
          </a:p>
        </p:txBody>
      </p:sp>
    </p:spTree>
    <p:extLst>
      <p:ext uri="{BB962C8B-B14F-4D97-AF65-F5344CB8AC3E}">
        <p14:creationId xmlns:p14="http://schemas.microsoft.com/office/powerpoint/2010/main" val="1158167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12</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r="11008"/>
          <a:stretch/>
        </p:blipFill>
        <p:spPr>
          <a:xfrm>
            <a:off x="3061209" y="181519"/>
            <a:ext cx="4234941" cy="6539957"/>
          </a:xfrm>
          <a:prstGeom prst="rect">
            <a:avLst/>
          </a:prstGeom>
          <a:solidFill>
            <a:schemeClr val="tx1"/>
          </a:solidFill>
          <a:ln w="38100">
            <a:solidFill>
              <a:schemeClr val="tx1"/>
            </a:solidFill>
          </a:ln>
        </p:spPr>
      </p:pic>
      <p:pic>
        <p:nvPicPr>
          <p:cNvPr id="6" name="圖片 5"/>
          <p:cNvPicPr>
            <a:picLocks noChangeAspect="1"/>
          </p:cNvPicPr>
          <p:nvPr/>
        </p:nvPicPr>
        <p:blipFill rotWithShape="1">
          <a:blip r:embed="rId3"/>
          <a:srcRect l="7188" t="17795" r="26564" b="476"/>
          <a:stretch/>
        </p:blipFill>
        <p:spPr>
          <a:xfrm>
            <a:off x="176212" y="181519"/>
            <a:ext cx="2457451" cy="6539957"/>
          </a:xfrm>
          <a:prstGeom prst="rect">
            <a:avLst/>
          </a:prstGeom>
          <a:ln w="38100">
            <a:solidFill>
              <a:schemeClr val="tx1"/>
            </a:solidFill>
          </a:ln>
        </p:spPr>
      </p:pic>
      <p:sp>
        <p:nvSpPr>
          <p:cNvPr id="7" name="向右箭號 6"/>
          <p:cNvSpPr/>
          <p:nvPr/>
        </p:nvSpPr>
        <p:spPr>
          <a:xfrm>
            <a:off x="2633663" y="3270523"/>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7581900" y="1413148"/>
            <a:ext cx="4505324" cy="3714750"/>
          </a:xfrm>
          <a:prstGeom prst="rect">
            <a:avLst/>
          </a:prstGeom>
          <a:ln w="38100">
            <a:solidFill>
              <a:schemeClr val="tx1"/>
            </a:solidFill>
          </a:ln>
        </p:spPr>
      </p:pic>
      <p:sp>
        <p:nvSpPr>
          <p:cNvPr id="9" name="向右箭號 8"/>
          <p:cNvSpPr/>
          <p:nvPr/>
        </p:nvSpPr>
        <p:spPr>
          <a:xfrm>
            <a:off x="7100887" y="3270522"/>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56110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8610600" y="6466080"/>
            <a:ext cx="2743200" cy="365125"/>
          </a:xfrm>
        </p:spPr>
        <p:txBody>
          <a:bodyPr/>
          <a:lstStyle/>
          <a:p>
            <a:pPr>
              <a:defRPr/>
            </a:pPr>
            <a:fld id="{23815EA3-284F-416B-AAFF-17C373D551D1}" type="slidenum">
              <a:rPr lang="zh-TW" altLang="en-US" smtClean="0">
                <a:solidFill>
                  <a:prstClr val="black">
                    <a:tint val="75000"/>
                  </a:prstClr>
                </a:solidFill>
              </a:rPr>
              <a:pPr>
                <a:defRPr/>
              </a:pPr>
              <a:t>13</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2600324" y="138114"/>
            <a:ext cx="9477375" cy="6400800"/>
          </a:xfrm>
          <a:prstGeom prst="rect">
            <a:avLst/>
          </a:prstGeom>
          <a:ln w="38100">
            <a:solidFill>
              <a:schemeClr val="tx1"/>
            </a:solidFill>
          </a:ln>
        </p:spPr>
      </p:pic>
      <p:pic>
        <p:nvPicPr>
          <p:cNvPr id="6" name="圖片 5"/>
          <p:cNvPicPr>
            <a:picLocks noChangeAspect="1"/>
          </p:cNvPicPr>
          <p:nvPr/>
        </p:nvPicPr>
        <p:blipFill>
          <a:blip r:embed="rId3"/>
          <a:stretch>
            <a:fillRect/>
          </a:stretch>
        </p:blipFill>
        <p:spPr>
          <a:xfrm>
            <a:off x="0" y="138114"/>
            <a:ext cx="2219325" cy="6400800"/>
          </a:xfrm>
          <a:prstGeom prst="rect">
            <a:avLst/>
          </a:prstGeom>
          <a:ln>
            <a:solidFill>
              <a:schemeClr val="tx1"/>
            </a:solidFill>
          </a:ln>
        </p:spPr>
      </p:pic>
      <p:sp>
        <p:nvSpPr>
          <p:cNvPr id="8" name="向右箭號 7"/>
          <p:cNvSpPr/>
          <p:nvPr/>
        </p:nvSpPr>
        <p:spPr>
          <a:xfrm>
            <a:off x="2214562" y="4994548"/>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0274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a:t>
            </a:fld>
            <a:endParaRPr lang="zh-TW" altLang="en-US" dirty="0">
              <a:solidFill>
                <a:prstClr val="black">
                  <a:tint val="75000"/>
                </a:prstClr>
              </a:solidFill>
            </a:endParaRPr>
          </a:p>
        </p:txBody>
      </p:sp>
      <p:sp>
        <p:nvSpPr>
          <p:cNvPr id="5" name="矩形 4"/>
          <p:cNvSpPr/>
          <p:nvPr/>
        </p:nvSpPr>
        <p:spPr>
          <a:xfrm>
            <a:off x="209549" y="260426"/>
            <a:ext cx="10933939" cy="1377749"/>
          </a:xfrm>
          <a:prstGeom prst="rect">
            <a:avLst/>
          </a:prstGeom>
        </p:spPr>
        <p:txBody>
          <a:bodyPr wrap="square">
            <a:spAutoFit/>
          </a:bodyPr>
          <a:lstStyle/>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溫室構造分析技術資料庫建立，完成溫室構造分析技術資料庫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式。</a:t>
            </a:r>
          </a:p>
          <a:p>
            <a:pPr marL="269875" lvl="0" indent="635">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流體動力分析、結構工程分析、應力應變分析等工程分析技術項目。</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現有國家溫室參考圖面及衍生變化及新增的設計圖面。</a:t>
            </a:r>
          </a:p>
        </p:txBody>
      </p:sp>
      <p:pic>
        <p:nvPicPr>
          <p:cNvPr id="6" name="圖片 5"/>
          <p:cNvPicPr>
            <a:picLocks noChangeAspect="1"/>
          </p:cNvPicPr>
          <p:nvPr/>
        </p:nvPicPr>
        <p:blipFill>
          <a:blip r:embed="rId2"/>
          <a:stretch>
            <a:fillRect/>
          </a:stretch>
        </p:blipFill>
        <p:spPr>
          <a:xfrm>
            <a:off x="209549" y="1907637"/>
            <a:ext cx="11830052" cy="4813840"/>
          </a:xfrm>
          <a:prstGeom prst="rect">
            <a:avLst/>
          </a:prstGeom>
        </p:spPr>
      </p:pic>
      <p:sp>
        <p:nvSpPr>
          <p:cNvPr id="7" name="投影片編號版面配置區 3">
            <a:extLst>
              <a:ext uri="{FF2B5EF4-FFF2-40B4-BE49-F238E27FC236}">
                <a16:creationId xmlns:a16="http://schemas.microsoft.com/office/drawing/2014/main" xmlns="" id="{4F60B683-F1C8-4023-9626-C40B45CCF5E3}"/>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14</a:t>
            </a:fld>
            <a:endParaRPr lang="zh-TW" altLang="en-US" dirty="0">
              <a:solidFill>
                <a:prstClr val="black">
                  <a:tint val="75000"/>
                </a:prstClr>
              </a:solidFill>
            </a:endParaRPr>
          </a:p>
        </p:txBody>
      </p:sp>
    </p:spTree>
    <p:extLst>
      <p:ext uri="{BB962C8B-B14F-4D97-AF65-F5344CB8AC3E}">
        <p14:creationId xmlns:p14="http://schemas.microsoft.com/office/powerpoint/2010/main" val="180796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98411" y="1122375"/>
            <a:ext cx="11995173" cy="4762499"/>
          </a:xfrm>
          <a:prstGeom prst="rect">
            <a:avLst/>
          </a:prstGeom>
        </p:spPr>
      </p:pic>
    </p:spTree>
    <p:extLst>
      <p:ext uri="{BB962C8B-B14F-4D97-AF65-F5344CB8AC3E}">
        <p14:creationId xmlns:p14="http://schemas.microsoft.com/office/powerpoint/2010/main" val="4228706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8610600" y="6417312"/>
            <a:ext cx="2743200" cy="365125"/>
          </a:xfrm>
        </p:spPr>
        <p:txBody>
          <a:bodyPr/>
          <a:lstStyle/>
          <a:p>
            <a:pPr>
              <a:defRPr/>
            </a:pPr>
            <a:fld id="{23815EA3-284F-416B-AAFF-17C373D551D1}" type="slidenum">
              <a:rPr lang="zh-TW" altLang="en-US" smtClean="0">
                <a:solidFill>
                  <a:prstClr val="black">
                    <a:tint val="75000"/>
                  </a:prstClr>
                </a:solidFill>
              </a:rPr>
              <a:pPr>
                <a:defRPr/>
              </a:pPr>
              <a:t>16</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514900" y="136523"/>
            <a:ext cx="10963275" cy="2796388"/>
          </a:xfrm>
          <a:prstGeom prst="rect">
            <a:avLst/>
          </a:prstGeom>
        </p:spPr>
      </p:pic>
      <p:pic>
        <p:nvPicPr>
          <p:cNvPr id="7" name="圖片 6"/>
          <p:cNvPicPr>
            <a:picLocks noChangeAspect="1"/>
          </p:cNvPicPr>
          <p:nvPr/>
        </p:nvPicPr>
        <p:blipFill rotWithShape="1">
          <a:blip r:embed="rId3"/>
          <a:srcRect t="33099" r="19144"/>
          <a:stretch/>
        </p:blipFill>
        <p:spPr>
          <a:xfrm>
            <a:off x="372155" y="2932911"/>
            <a:ext cx="6418492" cy="3497657"/>
          </a:xfrm>
          <a:prstGeom prst="rect">
            <a:avLst/>
          </a:prstGeom>
        </p:spPr>
      </p:pic>
      <p:pic>
        <p:nvPicPr>
          <p:cNvPr id="6" name="圖片 5"/>
          <p:cNvPicPr>
            <a:picLocks noChangeAspect="1"/>
          </p:cNvPicPr>
          <p:nvPr/>
        </p:nvPicPr>
        <p:blipFill>
          <a:blip r:embed="rId4"/>
          <a:stretch>
            <a:fillRect/>
          </a:stretch>
        </p:blipFill>
        <p:spPr>
          <a:xfrm>
            <a:off x="5614713" y="2904733"/>
            <a:ext cx="5991774" cy="3634181"/>
          </a:xfrm>
          <a:prstGeom prst="rect">
            <a:avLst/>
          </a:prstGeom>
        </p:spPr>
      </p:pic>
    </p:spTree>
    <p:extLst>
      <p:ext uri="{BB962C8B-B14F-4D97-AF65-F5344CB8AC3E}">
        <p14:creationId xmlns:p14="http://schemas.microsoft.com/office/powerpoint/2010/main" val="1991572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a:t>
            </a:fld>
            <a:endParaRPr lang="zh-TW" altLang="en-US" dirty="0">
              <a:solidFill>
                <a:prstClr val="black">
                  <a:tint val="75000"/>
                </a:prstClr>
              </a:solidFill>
            </a:endParaRPr>
          </a:p>
        </p:txBody>
      </p:sp>
      <p:pic>
        <p:nvPicPr>
          <p:cNvPr id="6" name="圖片 5"/>
          <p:cNvPicPr>
            <a:picLocks noChangeAspect="1"/>
          </p:cNvPicPr>
          <p:nvPr/>
        </p:nvPicPr>
        <p:blipFill rotWithShape="1">
          <a:blip r:embed="rId2"/>
          <a:srcRect l="654"/>
          <a:stretch/>
        </p:blipFill>
        <p:spPr>
          <a:xfrm>
            <a:off x="3335326" y="1072896"/>
            <a:ext cx="7391981" cy="4397631"/>
          </a:xfrm>
          <a:prstGeom prst="rect">
            <a:avLst/>
          </a:prstGeom>
        </p:spPr>
      </p:pic>
      <p:pic>
        <p:nvPicPr>
          <p:cNvPr id="8" name="圖片 7"/>
          <p:cNvPicPr>
            <a:picLocks noChangeAspect="1"/>
          </p:cNvPicPr>
          <p:nvPr/>
        </p:nvPicPr>
        <p:blipFill>
          <a:blip r:embed="rId3"/>
          <a:stretch>
            <a:fillRect/>
          </a:stretch>
        </p:blipFill>
        <p:spPr>
          <a:xfrm>
            <a:off x="261161" y="2088261"/>
            <a:ext cx="3074165" cy="2211582"/>
          </a:xfrm>
          <a:prstGeom prst="rect">
            <a:avLst/>
          </a:prstGeom>
        </p:spPr>
      </p:pic>
    </p:spTree>
    <p:extLst>
      <p:ext uri="{BB962C8B-B14F-4D97-AF65-F5344CB8AC3E}">
        <p14:creationId xmlns:p14="http://schemas.microsoft.com/office/powerpoint/2010/main" val="30549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18</a:t>
            </a:fld>
            <a:endParaRPr lang="zh-TW" altLang="en-US" dirty="0">
              <a:solidFill>
                <a:prstClr val="black">
                  <a:tint val="75000"/>
                </a:prstClr>
              </a:solidFill>
            </a:endParaRPr>
          </a:p>
        </p:txBody>
      </p:sp>
      <p:pic>
        <p:nvPicPr>
          <p:cNvPr id="2" name="圖片 1"/>
          <p:cNvPicPr>
            <a:picLocks noChangeAspect="1"/>
          </p:cNvPicPr>
          <p:nvPr/>
        </p:nvPicPr>
        <p:blipFill>
          <a:blip r:embed="rId2"/>
          <a:stretch>
            <a:fillRect/>
          </a:stretch>
        </p:blipFill>
        <p:spPr>
          <a:xfrm>
            <a:off x="314325" y="832287"/>
            <a:ext cx="11639550" cy="5524065"/>
          </a:xfrm>
          <a:prstGeom prst="rect">
            <a:avLst/>
          </a:prstGeom>
        </p:spPr>
      </p:pic>
      <p:pic>
        <p:nvPicPr>
          <p:cNvPr id="3" name="圖片 2"/>
          <p:cNvPicPr>
            <a:picLocks noChangeAspect="1"/>
          </p:cNvPicPr>
          <p:nvPr/>
        </p:nvPicPr>
        <p:blipFill>
          <a:blip r:embed="rId3"/>
          <a:stretch>
            <a:fillRect/>
          </a:stretch>
        </p:blipFill>
        <p:spPr>
          <a:xfrm>
            <a:off x="6838950" y="1809750"/>
            <a:ext cx="4514850" cy="3248024"/>
          </a:xfrm>
          <a:prstGeom prst="rect">
            <a:avLst/>
          </a:prstGeom>
        </p:spPr>
      </p:pic>
    </p:spTree>
    <p:extLst>
      <p:ext uri="{BB962C8B-B14F-4D97-AF65-F5344CB8AC3E}">
        <p14:creationId xmlns:p14="http://schemas.microsoft.com/office/powerpoint/2010/main" val="3019881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19</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0" y="1011275"/>
            <a:ext cx="12192000" cy="4835449"/>
          </a:xfrm>
          <a:prstGeom prst="rect">
            <a:avLst/>
          </a:prstGeom>
        </p:spPr>
      </p:pic>
    </p:spTree>
    <p:extLst>
      <p:ext uri="{BB962C8B-B14F-4D97-AF65-F5344CB8AC3E}">
        <p14:creationId xmlns:p14="http://schemas.microsoft.com/office/powerpoint/2010/main" val="1274901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32904" y="1613677"/>
            <a:ext cx="4696568" cy="3447098"/>
          </a:xfrm>
          <a:prstGeom prst="rect">
            <a:avLst/>
          </a:prstGeom>
        </p:spPr>
        <p:txBody>
          <a:bodyPr wrap="square">
            <a:spAutoFit/>
          </a:bodyPr>
          <a:lstStyle/>
          <a:p>
            <a:pPr>
              <a:spcBef>
                <a:spcPts val="1200"/>
              </a:spcBef>
            </a:pPr>
            <a:r>
              <a:rPr lang="zh-TW" altLang="en-US" sz="2800" b="1" cap="all" dirty="0">
                <a:latin typeface="Times New Roman" pitchFamily="18" charset="0"/>
                <a:ea typeface="標楷體" pitchFamily="65" charset="-120"/>
                <a:cs typeface="Times New Roman" pitchFamily="18" charset="0"/>
              </a:rPr>
              <a:t>一、計畫目標</a:t>
            </a:r>
            <a:endParaRPr lang="en-US" altLang="zh-TW" sz="2800" b="1" cap="all" dirty="0">
              <a:latin typeface="Times New Roman" pitchFamily="18" charset="0"/>
              <a:ea typeface="標楷體" pitchFamily="65" charset="-120"/>
              <a:cs typeface="Times New Roman" pitchFamily="18" charset="0"/>
            </a:endParaRPr>
          </a:p>
          <a:p>
            <a:pPr>
              <a:spcBef>
                <a:spcPts val="1200"/>
              </a:spcBef>
            </a:pPr>
            <a:r>
              <a:rPr lang="zh-TW" altLang="en-US" sz="2800" b="1" cap="all" dirty="0">
                <a:latin typeface="Times New Roman" pitchFamily="18" charset="0"/>
                <a:ea typeface="標楷體" pitchFamily="65" charset="-120"/>
                <a:cs typeface="Times New Roman" pitchFamily="18" charset="0"/>
              </a:rPr>
              <a:t>二、重要工作項目  </a:t>
            </a:r>
          </a:p>
          <a:p>
            <a:pPr>
              <a:spcBef>
                <a:spcPts val="1200"/>
              </a:spcBef>
            </a:pPr>
            <a:r>
              <a:rPr lang="zh-TW" altLang="en-US" sz="2800" b="1" cap="all" dirty="0">
                <a:latin typeface="Times New Roman" pitchFamily="18" charset="0"/>
                <a:ea typeface="標楷體" pitchFamily="65" charset="-120"/>
                <a:cs typeface="Times New Roman" pitchFamily="18" charset="0"/>
              </a:rPr>
              <a:t>三、研究方法  </a:t>
            </a:r>
          </a:p>
          <a:p>
            <a:pPr>
              <a:spcBef>
                <a:spcPts val="1200"/>
              </a:spcBef>
            </a:pPr>
            <a:r>
              <a:rPr lang="zh-TW" altLang="en-US" sz="2800" b="1" cap="all" dirty="0">
                <a:latin typeface="Times New Roman" pitchFamily="18" charset="0"/>
                <a:ea typeface="標楷體" pitchFamily="65" charset="-120"/>
                <a:cs typeface="Times New Roman" pitchFamily="18" charset="0"/>
              </a:rPr>
              <a:t>四、結果與討論 </a:t>
            </a:r>
            <a:endParaRPr lang="en-US" altLang="zh-TW" sz="2800" b="1" cap="all" dirty="0">
              <a:latin typeface="Times New Roman" pitchFamily="18" charset="0"/>
              <a:ea typeface="標楷體" pitchFamily="65" charset="-120"/>
              <a:cs typeface="Times New Roman" pitchFamily="18" charset="0"/>
            </a:endParaRPr>
          </a:p>
          <a:p>
            <a:pPr>
              <a:spcBef>
                <a:spcPts val="1200"/>
              </a:spcBef>
            </a:pPr>
            <a:r>
              <a:rPr lang="zh-TW" altLang="en-US" sz="2800" b="1" cap="all" dirty="0">
                <a:latin typeface="Times New Roman" pitchFamily="18" charset="0"/>
                <a:ea typeface="標楷體" pitchFamily="65" charset="-120"/>
                <a:cs typeface="Times New Roman" pitchFamily="18" charset="0"/>
              </a:rPr>
              <a:t>五、</a:t>
            </a:r>
            <a:r>
              <a:rPr lang="en-US" altLang="zh-TW" sz="2800" b="1" dirty="0">
                <a:solidFill>
                  <a:prstClr val="black"/>
                </a:solidFill>
                <a:latin typeface="標楷體" panose="03000509000000000000" pitchFamily="65" charset="-120"/>
                <a:ea typeface="標楷體" panose="03000509000000000000" pitchFamily="65" charset="-120"/>
              </a:rPr>
              <a:t>110</a:t>
            </a:r>
            <a:r>
              <a:rPr lang="zh-TW" altLang="en-US" sz="2800" b="1" dirty="0">
                <a:solidFill>
                  <a:prstClr val="black"/>
                </a:solidFill>
                <a:latin typeface="標楷體" panose="03000509000000000000" pitchFamily="65" charset="-120"/>
                <a:ea typeface="標楷體" panose="03000509000000000000" pitchFamily="65" charset="-120"/>
              </a:rPr>
              <a:t>年度先期研究與規劃</a:t>
            </a:r>
          </a:p>
          <a:p>
            <a:pPr>
              <a:spcBef>
                <a:spcPts val="1200"/>
              </a:spcBef>
            </a:pPr>
            <a:r>
              <a:rPr lang="zh-TW" altLang="en-US" sz="2800" b="1" cap="all" dirty="0">
                <a:latin typeface="Times New Roman" pitchFamily="18" charset="0"/>
                <a:ea typeface="標楷體" pitchFamily="65" charset="-120"/>
                <a:cs typeface="Times New Roman" pitchFamily="18" charset="0"/>
              </a:rPr>
              <a:t>六、結論</a:t>
            </a:r>
            <a:endParaRPr lang="en-US" altLang="zh-TW" sz="2800" b="1" cap="all" dirty="0">
              <a:latin typeface="Times New Roman" pitchFamily="18" charset="0"/>
              <a:ea typeface="標楷體" pitchFamily="65" charset="-120"/>
              <a:cs typeface="Times New Roman" pitchFamily="18" charset="0"/>
            </a:endParaRPr>
          </a:p>
        </p:txBody>
      </p:sp>
      <p:sp>
        <p:nvSpPr>
          <p:cNvPr id="8" name="標題 1"/>
          <p:cNvSpPr txBox="1">
            <a:spLocks/>
          </p:cNvSpPr>
          <p:nvPr/>
        </p:nvSpPr>
        <p:spPr>
          <a:xfrm>
            <a:off x="3917268" y="692696"/>
            <a:ext cx="3816424" cy="6362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000" b="1" dirty="0">
                <a:solidFill>
                  <a:srgbClr val="0000FF"/>
                </a:solidFill>
                <a:latin typeface="標楷體" panose="03000509000000000000" pitchFamily="65" charset="-120"/>
                <a:ea typeface="標楷體" panose="03000509000000000000" pitchFamily="65" charset="-120"/>
              </a:rPr>
              <a:t>簡報大綱</a:t>
            </a:r>
          </a:p>
        </p:txBody>
      </p:sp>
      <p:sp>
        <p:nvSpPr>
          <p:cNvPr id="5" name="投影片編號版面配置區 3">
            <a:extLst>
              <a:ext uri="{FF2B5EF4-FFF2-40B4-BE49-F238E27FC236}">
                <a16:creationId xmlns:a16="http://schemas.microsoft.com/office/drawing/2014/main" xmlns="" id="{54A3BF97-508F-418C-BEFE-99836C6FF8CF}"/>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2</a:t>
            </a:fld>
            <a:endParaRPr lang="zh-TW" altLang="en-US" dirty="0">
              <a:solidFill>
                <a:prstClr val="black">
                  <a:tint val="75000"/>
                </a:prstClr>
              </a:solidFill>
            </a:endParaRPr>
          </a:p>
        </p:txBody>
      </p:sp>
    </p:spTree>
    <p:extLst>
      <p:ext uri="{BB962C8B-B14F-4D97-AF65-F5344CB8AC3E}">
        <p14:creationId xmlns:p14="http://schemas.microsoft.com/office/powerpoint/2010/main" val="3728241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20</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0" y="1017249"/>
            <a:ext cx="12192000" cy="4823502"/>
          </a:xfrm>
          <a:prstGeom prst="rect">
            <a:avLst/>
          </a:prstGeom>
        </p:spPr>
      </p:pic>
    </p:spTree>
    <p:extLst>
      <p:ext uri="{BB962C8B-B14F-4D97-AF65-F5344CB8AC3E}">
        <p14:creationId xmlns:p14="http://schemas.microsoft.com/office/powerpoint/2010/main" val="538256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21</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0" y="987939"/>
            <a:ext cx="12192000" cy="4882121"/>
          </a:xfrm>
          <a:prstGeom prst="rect">
            <a:avLst/>
          </a:prstGeom>
        </p:spPr>
      </p:pic>
    </p:spTree>
    <p:extLst>
      <p:ext uri="{BB962C8B-B14F-4D97-AF65-F5344CB8AC3E}">
        <p14:creationId xmlns:p14="http://schemas.microsoft.com/office/powerpoint/2010/main" val="1154575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22</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b="25517"/>
          <a:stretch/>
        </p:blipFill>
        <p:spPr>
          <a:xfrm>
            <a:off x="209550" y="1492507"/>
            <a:ext cx="11849100" cy="3969823"/>
          </a:xfrm>
          <a:prstGeom prst="rect">
            <a:avLst/>
          </a:prstGeom>
        </p:spPr>
      </p:pic>
    </p:spTree>
    <p:extLst>
      <p:ext uri="{BB962C8B-B14F-4D97-AF65-F5344CB8AC3E}">
        <p14:creationId xmlns:p14="http://schemas.microsoft.com/office/powerpoint/2010/main" val="318913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23</a:t>
            </a:fld>
            <a:endParaRPr lang="zh-TW" altLang="en-US" dirty="0">
              <a:solidFill>
                <a:prstClr val="black">
                  <a:tint val="75000"/>
                </a:prstClr>
              </a:solidFill>
            </a:endParaRPr>
          </a:p>
        </p:txBody>
      </p:sp>
      <p:pic>
        <p:nvPicPr>
          <p:cNvPr id="6" name="圖片 5"/>
          <p:cNvPicPr>
            <a:picLocks noChangeAspect="1"/>
          </p:cNvPicPr>
          <p:nvPr/>
        </p:nvPicPr>
        <p:blipFill>
          <a:blip r:embed="rId2"/>
          <a:stretch>
            <a:fillRect/>
          </a:stretch>
        </p:blipFill>
        <p:spPr>
          <a:xfrm>
            <a:off x="838700" y="1469668"/>
            <a:ext cx="5009650" cy="5388332"/>
          </a:xfrm>
          <a:prstGeom prst="rect">
            <a:avLst/>
          </a:prstGeom>
        </p:spPr>
      </p:pic>
      <p:pic>
        <p:nvPicPr>
          <p:cNvPr id="7" name="圖片 6"/>
          <p:cNvPicPr>
            <a:picLocks noChangeAspect="1"/>
          </p:cNvPicPr>
          <p:nvPr/>
        </p:nvPicPr>
        <p:blipFill>
          <a:blip r:embed="rId3"/>
          <a:stretch>
            <a:fillRect/>
          </a:stretch>
        </p:blipFill>
        <p:spPr>
          <a:xfrm>
            <a:off x="5848350" y="1414002"/>
            <a:ext cx="5162550" cy="5443998"/>
          </a:xfrm>
          <a:prstGeom prst="rect">
            <a:avLst/>
          </a:prstGeom>
        </p:spPr>
      </p:pic>
      <p:pic>
        <p:nvPicPr>
          <p:cNvPr id="10" name="圖片 9"/>
          <p:cNvPicPr>
            <a:picLocks noChangeAspect="1"/>
          </p:cNvPicPr>
          <p:nvPr/>
        </p:nvPicPr>
        <p:blipFill rotWithShape="1">
          <a:blip r:embed="rId4"/>
          <a:srcRect l="16318" t="16204" r="1769" b="54845"/>
          <a:stretch/>
        </p:blipFill>
        <p:spPr>
          <a:xfrm>
            <a:off x="848224" y="104774"/>
            <a:ext cx="10162675" cy="1364893"/>
          </a:xfrm>
          <a:prstGeom prst="rect">
            <a:avLst/>
          </a:prstGeom>
        </p:spPr>
      </p:pic>
    </p:spTree>
    <p:extLst>
      <p:ext uri="{BB962C8B-B14F-4D97-AF65-F5344CB8AC3E}">
        <p14:creationId xmlns:p14="http://schemas.microsoft.com/office/powerpoint/2010/main" val="123592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24</a:t>
            </a:fld>
            <a:endParaRPr lang="zh-TW" altLang="en-US" dirty="0">
              <a:solidFill>
                <a:prstClr val="black">
                  <a:tint val="75000"/>
                </a:prstClr>
              </a:solidFill>
            </a:endParaRPr>
          </a:p>
        </p:txBody>
      </p:sp>
      <p:pic>
        <p:nvPicPr>
          <p:cNvPr id="8" name="圖片 7"/>
          <p:cNvPicPr>
            <a:picLocks noChangeAspect="1"/>
          </p:cNvPicPr>
          <p:nvPr/>
        </p:nvPicPr>
        <p:blipFill>
          <a:blip r:embed="rId2"/>
          <a:stretch>
            <a:fillRect/>
          </a:stretch>
        </p:blipFill>
        <p:spPr>
          <a:xfrm>
            <a:off x="978651" y="1676400"/>
            <a:ext cx="5087966" cy="5151264"/>
          </a:xfrm>
          <a:prstGeom prst="rect">
            <a:avLst/>
          </a:prstGeom>
        </p:spPr>
      </p:pic>
      <p:pic>
        <p:nvPicPr>
          <p:cNvPr id="9" name="圖片 8"/>
          <p:cNvPicPr>
            <a:picLocks noChangeAspect="1"/>
          </p:cNvPicPr>
          <p:nvPr/>
        </p:nvPicPr>
        <p:blipFill>
          <a:blip r:embed="rId3"/>
          <a:stretch>
            <a:fillRect/>
          </a:stretch>
        </p:blipFill>
        <p:spPr>
          <a:xfrm>
            <a:off x="5915025" y="1685925"/>
            <a:ext cx="4875714" cy="5141739"/>
          </a:xfrm>
          <a:prstGeom prst="rect">
            <a:avLst/>
          </a:prstGeom>
        </p:spPr>
      </p:pic>
      <p:pic>
        <p:nvPicPr>
          <p:cNvPr id="10" name="圖片 9"/>
          <p:cNvPicPr>
            <a:picLocks noChangeAspect="1"/>
          </p:cNvPicPr>
          <p:nvPr/>
        </p:nvPicPr>
        <p:blipFill rotWithShape="1">
          <a:blip r:embed="rId4"/>
          <a:srcRect l="16158" t="43189" r="1206" b="26967"/>
          <a:stretch/>
        </p:blipFill>
        <p:spPr>
          <a:xfrm>
            <a:off x="978651" y="95250"/>
            <a:ext cx="9831138" cy="1590675"/>
          </a:xfrm>
          <a:prstGeom prst="rect">
            <a:avLst/>
          </a:prstGeom>
        </p:spPr>
      </p:pic>
    </p:spTree>
    <p:extLst>
      <p:ext uri="{BB962C8B-B14F-4D97-AF65-F5344CB8AC3E}">
        <p14:creationId xmlns:p14="http://schemas.microsoft.com/office/powerpoint/2010/main" val="415422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25</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497574" y="25481"/>
            <a:ext cx="11105016" cy="3835238"/>
          </a:xfrm>
          <a:prstGeom prst="rect">
            <a:avLst/>
          </a:prstGeom>
        </p:spPr>
      </p:pic>
      <p:pic>
        <p:nvPicPr>
          <p:cNvPr id="10" name="圖片 9"/>
          <p:cNvPicPr>
            <a:picLocks noChangeAspect="1"/>
          </p:cNvPicPr>
          <p:nvPr/>
        </p:nvPicPr>
        <p:blipFill rotWithShape="1">
          <a:blip r:embed="rId3"/>
          <a:srcRect t="10583" b="28042"/>
          <a:stretch/>
        </p:blipFill>
        <p:spPr>
          <a:xfrm>
            <a:off x="2890837" y="3640961"/>
            <a:ext cx="6157913" cy="3150364"/>
          </a:xfrm>
          <a:prstGeom prst="rect">
            <a:avLst/>
          </a:prstGeom>
        </p:spPr>
      </p:pic>
    </p:spTree>
    <p:extLst>
      <p:ext uri="{BB962C8B-B14F-4D97-AF65-F5344CB8AC3E}">
        <p14:creationId xmlns:p14="http://schemas.microsoft.com/office/powerpoint/2010/main" val="397881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26</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862012" y="938212"/>
            <a:ext cx="10467975" cy="4981575"/>
          </a:xfrm>
          <a:prstGeom prst="rect">
            <a:avLst/>
          </a:prstGeom>
        </p:spPr>
      </p:pic>
    </p:spTree>
    <p:extLst>
      <p:ext uri="{BB962C8B-B14F-4D97-AF65-F5344CB8AC3E}">
        <p14:creationId xmlns:p14="http://schemas.microsoft.com/office/powerpoint/2010/main" val="2461809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27</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t="49984"/>
          <a:stretch/>
        </p:blipFill>
        <p:spPr>
          <a:xfrm>
            <a:off x="373958" y="4321177"/>
            <a:ext cx="5129123" cy="2400300"/>
          </a:xfrm>
          <a:prstGeom prst="rect">
            <a:avLst/>
          </a:prstGeom>
        </p:spPr>
      </p:pic>
      <p:pic>
        <p:nvPicPr>
          <p:cNvPr id="6" name="圖片 5"/>
          <p:cNvPicPr>
            <a:picLocks noChangeAspect="1"/>
          </p:cNvPicPr>
          <p:nvPr/>
        </p:nvPicPr>
        <p:blipFill rotWithShape="1">
          <a:blip r:embed="rId3"/>
          <a:srcRect t="53831"/>
          <a:stretch/>
        </p:blipFill>
        <p:spPr>
          <a:xfrm>
            <a:off x="5503081" y="4314810"/>
            <a:ext cx="6067778" cy="2406667"/>
          </a:xfrm>
          <a:prstGeom prst="rect">
            <a:avLst/>
          </a:prstGeom>
        </p:spPr>
      </p:pic>
      <p:pic>
        <p:nvPicPr>
          <p:cNvPr id="7" name="圖片 6"/>
          <p:cNvPicPr>
            <a:picLocks noChangeAspect="1"/>
          </p:cNvPicPr>
          <p:nvPr/>
        </p:nvPicPr>
        <p:blipFill rotWithShape="1">
          <a:blip r:embed="rId2"/>
          <a:srcRect b="53286"/>
          <a:stretch/>
        </p:blipFill>
        <p:spPr>
          <a:xfrm>
            <a:off x="373958" y="1992521"/>
            <a:ext cx="5129123" cy="2360803"/>
          </a:xfrm>
          <a:prstGeom prst="rect">
            <a:avLst/>
          </a:prstGeom>
        </p:spPr>
      </p:pic>
      <p:pic>
        <p:nvPicPr>
          <p:cNvPr id="8" name="圖片 7"/>
          <p:cNvPicPr>
            <a:picLocks noChangeAspect="1"/>
          </p:cNvPicPr>
          <p:nvPr/>
        </p:nvPicPr>
        <p:blipFill rotWithShape="1">
          <a:blip r:embed="rId3"/>
          <a:srcRect b="48125"/>
          <a:stretch/>
        </p:blipFill>
        <p:spPr>
          <a:xfrm>
            <a:off x="5436405" y="1992521"/>
            <a:ext cx="6134453" cy="2445526"/>
          </a:xfrm>
          <a:prstGeom prst="rect">
            <a:avLst/>
          </a:prstGeom>
        </p:spPr>
      </p:pic>
      <p:pic>
        <p:nvPicPr>
          <p:cNvPr id="9" name="圖片 8"/>
          <p:cNvPicPr>
            <a:picLocks noChangeAspect="1"/>
          </p:cNvPicPr>
          <p:nvPr/>
        </p:nvPicPr>
        <p:blipFill rotWithShape="1">
          <a:blip r:embed="rId4"/>
          <a:srcRect l="16206" t="14451" r="19718" b="47802"/>
          <a:stretch/>
        </p:blipFill>
        <p:spPr>
          <a:xfrm>
            <a:off x="373958" y="0"/>
            <a:ext cx="11196900" cy="2037747"/>
          </a:xfrm>
          <a:prstGeom prst="rect">
            <a:avLst/>
          </a:prstGeom>
        </p:spPr>
      </p:pic>
      <p:sp>
        <p:nvSpPr>
          <p:cNvPr id="10" name="投影片編號版面配置區 3">
            <a:extLst>
              <a:ext uri="{FF2B5EF4-FFF2-40B4-BE49-F238E27FC236}">
                <a16:creationId xmlns:a16="http://schemas.microsoft.com/office/drawing/2014/main" xmlns="" id="{A9F0F30E-3DDD-4C58-8E3F-C8A2C315FB4D}"/>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27</a:t>
            </a:fld>
            <a:endParaRPr lang="zh-TW" altLang="en-US" dirty="0">
              <a:solidFill>
                <a:prstClr val="black">
                  <a:tint val="75000"/>
                </a:prstClr>
              </a:solidFill>
            </a:endParaRPr>
          </a:p>
        </p:txBody>
      </p:sp>
    </p:spTree>
    <p:extLst>
      <p:ext uri="{BB962C8B-B14F-4D97-AF65-F5344CB8AC3E}">
        <p14:creationId xmlns:p14="http://schemas.microsoft.com/office/powerpoint/2010/main" val="2974549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28</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5811"/>
          <a:stretch/>
        </p:blipFill>
        <p:spPr>
          <a:xfrm>
            <a:off x="0" y="572173"/>
            <a:ext cx="12189440" cy="5400002"/>
          </a:xfrm>
          <a:prstGeom prst="rect">
            <a:avLst/>
          </a:prstGeom>
        </p:spPr>
      </p:pic>
    </p:spTree>
    <p:extLst>
      <p:ext uri="{BB962C8B-B14F-4D97-AF65-F5344CB8AC3E}">
        <p14:creationId xmlns:p14="http://schemas.microsoft.com/office/powerpoint/2010/main" val="112384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29</a:t>
            </a:fld>
            <a:endParaRPr lang="zh-TW" altLang="en-US" dirty="0">
              <a:solidFill>
                <a:prstClr val="black">
                  <a:tint val="75000"/>
                </a:prstClr>
              </a:solidFill>
            </a:endParaRPr>
          </a:p>
        </p:txBody>
      </p:sp>
      <p:sp>
        <p:nvSpPr>
          <p:cNvPr id="5" name="矩形 4"/>
          <p:cNvSpPr/>
          <p:nvPr/>
        </p:nvSpPr>
        <p:spPr>
          <a:xfrm>
            <a:off x="288416" y="178089"/>
            <a:ext cx="10601325" cy="1377749"/>
          </a:xfrm>
          <a:prstGeom prst="rect">
            <a:avLst/>
          </a:prstGeom>
        </p:spPr>
        <p:txBody>
          <a:bodyPr wrap="square">
            <a:spAutoFit/>
          </a:bodyPr>
          <a:lstStyle/>
          <a:p>
            <a:pPr marL="269875" lvl="0" indent="635">
              <a:lnSpc>
                <a:spcPts val="3000"/>
              </a:lnSpc>
              <a:spcBef>
                <a:spcPts val="600"/>
              </a:spcBef>
            </a:pPr>
            <a:r>
              <a:rPr lang="en-US" altLang="zh-TW"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a:t>
            </a: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四</a:t>
            </a:r>
            <a:r>
              <a:rPr lang="en-US" altLang="zh-TW"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a:t>
            </a: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溫室構造設計技術資料庫建立，完成溫室構造設計技術資料庫</a:t>
            </a:r>
            <a:r>
              <a:rPr lang="en-US" altLang="zh-TW"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1</a:t>
            </a: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式。</a:t>
            </a:r>
          </a:p>
          <a:p>
            <a:pPr marL="269875" lvl="0" indent="635">
              <a:lnSpc>
                <a:spcPts val="3000"/>
              </a:lnSpc>
              <a:spcBef>
                <a:spcPts val="600"/>
              </a:spcBef>
            </a:pP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    溫室規範設計、溫室型式設計、溫室材料設計、溫室結構設計、</a:t>
            </a:r>
            <a:endParaRPr lang="en-US" altLang="zh-TW"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endParaRPr>
          </a:p>
          <a:p>
            <a:pPr marL="269875" lvl="0" indent="635">
              <a:lnSpc>
                <a:spcPts val="3000"/>
              </a:lnSpc>
              <a:spcBef>
                <a:spcPts val="600"/>
              </a:spcBef>
            </a:pPr>
            <a:r>
              <a:rPr lang="en-US" altLang="zh-TW"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   </a:t>
            </a: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 溫室基礎設計、溫室製造設計、溫室施工設計等技術資料。</a:t>
            </a:r>
          </a:p>
        </p:txBody>
      </p:sp>
      <p:pic>
        <p:nvPicPr>
          <p:cNvPr id="6" name="圖片 5"/>
          <p:cNvPicPr>
            <a:picLocks noChangeAspect="1"/>
          </p:cNvPicPr>
          <p:nvPr/>
        </p:nvPicPr>
        <p:blipFill rotWithShape="1">
          <a:blip r:embed="rId2"/>
          <a:srcRect t="33206" r="25094"/>
          <a:stretch/>
        </p:blipFill>
        <p:spPr>
          <a:xfrm>
            <a:off x="7254667" y="1633833"/>
            <a:ext cx="2711865" cy="5087644"/>
          </a:xfrm>
          <a:prstGeom prst="rect">
            <a:avLst/>
          </a:prstGeom>
          <a:ln>
            <a:solidFill>
              <a:schemeClr val="tx1"/>
            </a:solidFill>
          </a:ln>
        </p:spPr>
      </p:pic>
      <p:pic>
        <p:nvPicPr>
          <p:cNvPr id="7" name="圖片 6"/>
          <p:cNvPicPr>
            <a:picLocks noChangeAspect="1"/>
          </p:cNvPicPr>
          <p:nvPr/>
        </p:nvPicPr>
        <p:blipFill rotWithShape="1">
          <a:blip r:embed="rId2"/>
          <a:srcRect t="33206" r="25094" b="45891"/>
          <a:stretch/>
        </p:blipFill>
        <p:spPr>
          <a:xfrm>
            <a:off x="4004949" y="2328263"/>
            <a:ext cx="2711865" cy="1592133"/>
          </a:xfrm>
          <a:prstGeom prst="rect">
            <a:avLst/>
          </a:prstGeom>
          <a:ln>
            <a:solidFill>
              <a:schemeClr val="tx1"/>
            </a:solidFill>
          </a:ln>
        </p:spPr>
      </p:pic>
      <p:pic>
        <p:nvPicPr>
          <p:cNvPr id="8" name="圖片 7"/>
          <p:cNvPicPr>
            <a:picLocks noChangeAspect="1"/>
          </p:cNvPicPr>
          <p:nvPr/>
        </p:nvPicPr>
        <p:blipFill rotWithShape="1">
          <a:blip r:embed="rId3"/>
          <a:srcRect l="15556" t="21501" r="68147" b="9742"/>
          <a:stretch/>
        </p:blipFill>
        <p:spPr>
          <a:xfrm>
            <a:off x="1358690" y="1681458"/>
            <a:ext cx="2165559" cy="3357710"/>
          </a:xfrm>
          <a:prstGeom prst="rect">
            <a:avLst/>
          </a:prstGeom>
          <a:ln w="57150">
            <a:solidFill>
              <a:schemeClr val="accent6">
                <a:lumMod val="50000"/>
              </a:schemeClr>
            </a:solidFill>
          </a:ln>
        </p:spPr>
      </p:pic>
      <p:sp>
        <p:nvSpPr>
          <p:cNvPr id="9" name="向右箭號 8"/>
          <p:cNvSpPr/>
          <p:nvPr/>
        </p:nvSpPr>
        <p:spPr>
          <a:xfrm>
            <a:off x="3390899" y="3487868"/>
            <a:ext cx="476251" cy="4173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6616487" y="3455389"/>
            <a:ext cx="476251" cy="4173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263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8011" y="102358"/>
            <a:ext cx="2984373" cy="711198"/>
          </a:xfrm>
        </p:spPr>
        <p:txBody>
          <a:bodyPr>
            <a:normAutofit/>
          </a:bodyPr>
          <a:lstStyle/>
          <a:p>
            <a:r>
              <a:rPr lang="zh-TW" altLang="en-US" sz="3200" b="1" dirty="0">
                <a:latin typeface="標楷體" panose="03000509000000000000" pitchFamily="65" charset="-120"/>
                <a:ea typeface="標楷體" panose="03000509000000000000" pitchFamily="65" charset="-120"/>
              </a:rPr>
              <a:t>一、計畫目標</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a:t>
            </a:fld>
            <a:endParaRPr lang="zh-TW" altLang="en-US" dirty="0">
              <a:solidFill>
                <a:prstClr val="black">
                  <a:tint val="75000"/>
                </a:prstClr>
              </a:solidFill>
            </a:endParaRPr>
          </a:p>
        </p:txBody>
      </p:sp>
      <p:sp>
        <p:nvSpPr>
          <p:cNvPr id="5" name="矩形 4"/>
          <p:cNvSpPr/>
          <p:nvPr/>
        </p:nvSpPr>
        <p:spPr>
          <a:xfrm>
            <a:off x="219456" y="982176"/>
            <a:ext cx="11460480" cy="5070812"/>
          </a:xfrm>
          <a:prstGeom prst="rect">
            <a:avLst/>
          </a:prstGeom>
        </p:spPr>
        <p:txBody>
          <a:bodyPr wrap="square">
            <a:spAutoFit/>
          </a:bodyPr>
          <a:lstStyle/>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緣起與目的</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因對作物生長需求、環境控制需求、結構安全需求及設置成本控制等</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622300">
              <a:lnSpc>
                <a:spcPts val="3000"/>
              </a:lnSpc>
              <a:spcAft>
                <a:spcPts val="0"/>
              </a:spcAft>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溫室共通技術知識</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並無共識及</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不足</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622300">
              <a:lnSpc>
                <a:spcPts val="3000"/>
              </a:lnSpc>
              <a:spcAft>
                <a:spcPts val="0"/>
              </a:spcAft>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溫室業者及農民往往自成一格或沿襲以往經驗</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622300">
              <a:lnSpc>
                <a:spcPts val="3000"/>
              </a:lnSpc>
              <a:spcAft>
                <a:spcPts val="0"/>
              </a:spcAft>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進行溫室工程設計及設置</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如此將導致過或不及的設計。</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加上現因氣候變遷，強颱或暴雨，嚴寒或酷熱，</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     總</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讓溫室及作物均難以承受。</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計畫目標</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整合國內外溫室作物及設計專家技術，建立一智慧化設計專家</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知識庫</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以協助溫室的整合設計，以利作物生長、環境控制、結構安全、成本控制。</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1776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30</a:t>
            </a:fld>
            <a:endParaRPr lang="zh-TW" altLang="en-US" dirty="0">
              <a:solidFill>
                <a:prstClr val="black">
                  <a:tint val="75000"/>
                </a:prstClr>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741" y="451247"/>
            <a:ext cx="1389606" cy="22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308" y="2849078"/>
            <a:ext cx="1384573" cy="2388140"/>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7884" y="476250"/>
            <a:ext cx="1413423" cy="2241250"/>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4740" y="2849078"/>
            <a:ext cx="1389608" cy="2388139"/>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351" y="2874279"/>
            <a:ext cx="1478099" cy="2364472"/>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3768" y="476250"/>
            <a:ext cx="1525573" cy="2241250"/>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2775" y="485456"/>
            <a:ext cx="1521675" cy="2232043"/>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圖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3768" y="2896890"/>
            <a:ext cx="1569972" cy="2364472"/>
          </a:xfrm>
          <a:prstGeom prst="rect">
            <a:avLst/>
          </a:prstGeom>
        </p:spPr>
      </p:pic>
      <p:pic>
        <p:nvPicPr>
          <p:cNvPr id="13" name="圖片 12"/>
          <p:cNvPicPr>
            <a:picLocks noChangeAspect="1"/>
          </p:cNvPicPr>
          <p:nvPr/>
        </p:nvPicPr>
        <p:blipFill rotWithShape="1">
          <a:blip r:embed="rId10"/>
          <a:srcRect r="25094"/>
          <a:stretch/>
        </p:blipFill>
        <p:spPr>
          <a:xfrm>
            <a:off x="212310" y="331110"/>
            <a:ext cx="2197515" cy="6172200"/>
          </a:xfrm>
          <a:prstGeom prst="rect">
            <a:avLst/>
          </a:prstGeom>
          <a:ln>
            <a:solidFill>
              <a:schemeClr val="tx1"/>
            </a:solidFill>
          </a:ln>
        </p:spPr>
      </p:pic>
      <p:pic>
        <p:nvPicPr>
          <p:cNvPr id="14" name="圖片 13"/>
          <p:cNvPicPr>
            <a:picLocks noChangeAspect="1"/>
          </p:cNvPicPr>
          <p:nvPr/>
        </p:nvPicPr>
        <p:blipFill rotWithShape="1">
          <a:blip r:embed="rId11"/>
          <a:srcRect r="29812"/>
          <a:stretch/>
        </p:blipFill>
        <p:spPr>
          <a:xfrm>
            <a:off x="2974182" y="365127"/>
            <a:ext cx="2477902" cy="6138183"/>
          </a:xfrm>
          <a:prstGeom prst="rect">
            <a:avLst/>
          </a:prstGeom>
          <a:ln w="28575">
            <a:solidFill>
              <a:schemeClr val="tx1"/>
            </a:solidFill>
          </a:ln>
        </p:spPr>
      </p:pic>
      <p:sp>
        <p:nvSpPr>
          <p:cNvPr id="15" name="向右箭號 14"/>
          <p:cNvSpPr/>
          <p:nvPr/>
        </p:nvSpPr>
        <p:spPr>
          <a:xfrm>
            <a:off x="2518516" y="3395370"/>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5"/>
          <p:cNvSpPr/>
          <p:nvPr/>
        </p:nvSpPr>
        <p:spPr>
          <a:xfrm>
            <a:off x="5208859" y="2238687"/>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62739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31</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14325" y="184152"/>
            <a:ext cx="2933700" cy="6172200"/>
          </a:xfrm>
          <a:prstGeom prst="rect">
            <a:avLst/>
          </a:prstGeom>
          <a:ln>
            <a:solidFill>
              <a:schemeClr val="tx1"/>
            </a:solidFill>
          </a:ln>
        </p:spPr>
      </p:pic>
      <p:pic>
        <p:nvPicPr>
          <p:cNvPr id="6" name="圖片 5"/>
          <p:cNvPicPr>
            <a:picLocks noChangeAspect="1"/>
          </p:cNvPicPr>
          <p:nvPr/>
        </p:nvPicPr>
        <p:blipFill rotWithShape="1">
          <a:blip r:embed="rId3"/>
          <a:srcRect r="29812"/>
          <a:stretch/>
        </p:blipFill>
        <p:spPr>
          <a:xfrm>
            <a:off x="3577303" y="230898"/>
            <a:ext cx="2477902" cy="6259924"/>
          </a:xfrm>
          <a:prstGeom prst="rect">
            <a:avLst/>
          </a:prstGeom>
          <a:ln w="28575">
            <a:solidFill>
              <a:schemeClr val="tx1"/>
            </a:solidFill>
          </a:ln>
        </p:spPr>
      </p:pic>
      <p:sp>
        <p:nvSpPr>
          <p:cNvPr id="7" name="向右箭號 6"/>
          <p:cNvSpPr/>
          <p:nvPr/>
        </p:nvSpPr>
        <p:spPr>
          <a:xfrm>
            <a:off x="3058854" y="3580521"/>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6500112" y="184152"/>
            <a:ext cx="5510913" cy="3643433"/>
          </a:xfrm>
          <a:prstGeom prst="rect">
            <a:avLst/>
          </a:prstGeom>
        </p:spPr>
      </p:pic>
      <p:sp>
        <p:nvSpPr>
          <p:cNvPr id="9" name="向右箭號 8"/>
          <p:cNvSpPr/>
          <p:nvPr/>
        </p:nvSpPr>
        <p:spPr>
          <a:xfrm>
            <a:off x="6016441" y="2837571"/>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a:blip r:embed="rId5"/>
          <a:stretch>
            <a:fillRect/>
          </a:stretch>
        </p:blipFill>
        <p:spPr>
          <a:xfrm>
            <a:off x="6500112" y="3704053"/>
            <a:ext cx="5493544" cy="2893893"/>
          </a:xfrm>
          <a:prstGeom prst="rect">
            <a:avLst/>
          </a:prstGeom>
        </p:spPr>
      </p:pic>
    </p:spTree>
    <p:extLst>
      <p:ext uri="{BB962C8B-B14F-4D97-AF65-F5344CB8AC3E}">
        <p14:creationId xmlns:p14="http://schemas.microsoft.com/office/powerpoint/2010/main" val="3584398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32</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14325" y="244300"/>
            <a:ext cx="2933700" cy="6112052"/>
          </a:xfrm>
          <a:prstGeom prst="rect">
            <a:avLst/>
          </a:prstGeom>
          <a:ln>
            <a:solidFill>
              <a:schemeClr val="tx1"/>
            </a:solidFill>
          </a:ln>
        </p:spPr>
      </p:pic>
      <p:pic>
        <p:nvPicPr>
          <p:cNvPr id="6" name="圖片 5"/>
          <p:cNvPicPr>
            <a:picLocks noChangeAspect="1"/>
          </p:cNvPicPr>
          <p:nvPr/>
        </p:nvPicPr>
        <p:blipFill rotWithShape="1">
          <a:blip r:embed="rId3"/>
          <a:srcRect r="29812"/>
          <a:stretch/>
        </p:blipFill>
        <p:spPr>
          <a:xfrm>
            <a:off x="3577303" y="244300"/>
            <a:ext cx="2477902" cy="6124754"/>
          </a:xfrm>
          <a:prstGeom prst="rect">
            <a:avLst/>
          </a:prstGeom>
          <a:ln w="28575">
            <a:solidFill>
              <a:schemeClr val="tx1"/>
            </a:solidFill>
          </a:ln>
        </p:spPr>
      </p:pic>
      <p:sp>
        <p:nvSpPr>
          <p:cNvPr id="7" name="向右箭號 6"/>
          <p:cNvSpPr/>
          <p:nvPr/>
        </p:nvSpPr>
        <p:spPr>
          <a:xfrm>
            <a:off x="3058854" y="3580521"/>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向右箭號 8"/>
          <p:cNvSpPr/>
          <p:nvPr/>
        </p:nvSpPr>
        <p:spPr>
          <a:xfrm>
            <a:off x="5870814" y="3913896"/>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文字方塊 1"/>
          <p:cNvSpPr txBox="1"/>
          <p:nvPr/>
        </p:nvSpPr>
        <p:spPr>
          <a:xfrm>
            <a:off x="6384482" y="244300"/>
            <a:ext cx="5673405" cy="6124754"/>
          </a:xfrm>
          <a:prstGeom prst="rect">
            <a:avLst/>
          </a:prstGeom>
          <a:solidFill>
            <a:schemeClr val="accent4">
              <a:lumMod val="20000"/>
              <a:lumOff val="80000"/>
            </a:schemeClr>
          </a:solidFill>
        </p:spPr>
        <p:txBody>
          <a:bodyPr wrap="square" rtlCol="0">
            <a:spAutoFit/>
          </a:bodyPr>
          <a:lstStyle/>
          <a:p>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溫室設計規範比較</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雙坡屋面為例：英國外風壓係數僅針對</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-26</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度的屋頂進行討論，但係數會隨著高度及跨距變化；中國風壓係數適用所有角度的屋頂，但不會隨高度及跨距變化。</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中國規範討論較多種類的屋面。</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局部風壓係數中國僅粗略訂定為</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；英國較詳細。</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中國僅討論外風壓係數，沒有訂定內風壓係數；英國有訂定內風壓係數。</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日本規範在風壓係數的制定上，較為簡易，僅在斜屋面的第一迎風面為變數</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(1.3sinθ-0.5)</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，其餘皆為定值。</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日本規範僅針對</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度風進行討論，並未如其他國家規範討論</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90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度風。</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7.</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日本在局部風壓係數制定與中國類似，但中國之局部風壓範圍取至距離邊緣</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2m</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處，而日本的範圍取</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倍長度，最多不超過</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3m</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日本規範僅討論外風壓係數，並未討論內風壓係數。</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9.</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美國溫室手冊針對風載重的部分僅簡單敘述，其餘需參閱建築規範</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(IBC 2000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ASCE 7)</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的載重配置，而規範內容相當多且複雜，有好幾個章節均在敘述風載重的算法</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(ASCE 7-16  P245-P388)</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美國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ASCE 7 </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規範中，關於風壓係數，只針對單棟建築進行討論，並未提及連棟建築。</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美國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ASCE 7</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計算風壓的方式分為好幾種，各個算法的風壓係數也不盡相同。</a:t>
            </a:r>
          </a:p>
        </p:txBody>
      </p:sp>
    </p:spTree>
    <p:extLst>
      <p:ext uri="{BB962C8B-B14F-4D97-AF65-F5344CB8AC3E}">
        <p14:creationId xmlns:p14="http://schemas.microsoft.com/office/powerpoint/2010/main" val="2356791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33</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28820" y="171450"/>
            <a:ext cx="2740827" cy="6273802"/>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7834856" y="171449"/>
            <a:ext cx="3271294" cy="6550027"/>
          </a:xfrm>
          <a:prstGeom prst="rect">
            <a:avLst/>
          </a:prstGeom>
          <a:ln>
            <a:solidFill>
              <a:schemeClr val="tx1"/>
            </a:solidFill>
          </a:ln>
        </p:spPr>
      </p:pic>
      <p:pic>
        <p:nvPicPr>
          <p:cNvPr id="7" name="圖片 6"/>
          <p:cNvPicPr>
            <a:picLocks noChangeAspect="1"/>
          </p:cNvPicPr>
          <p:nvPr/>
        </p:nvPicPr>
        <p:blipFill>
          <a:blip r:embed="rId4"/>
          <a:stretch>
            <a:fillRect/>
          </a:stretch>
        </p:blipFill>
        <p:spPr>
          <a:xfrm>
            <a:off x="4157063" y="171450"/>
            <a:ext cx="2672361" cy="6591301"/>
          </a:xfrm>
          <a:prstGeom prst="rect">
            <a:avLst/>
          </a:prstGeom>
          <a:ln w="28575">
            <a:solidFill>
              <a:schemeClr val="tx1"/>
            </a:solidFill>
          </a:ln>
        </p:spPr>
      </p:pic>
      <p:sp>
        <p:nvSpPr>
          <p:cNvPr id="8" name="向右箭號 7"/>
          <p:cNvSpPr/>
          <p:nvPr/>
        </p:nvSpPr>
        <p:spPr>
          <a:xfrm>
            <a:off x="3231471" y="1581150"/>
            <a:ext cx="523875" cy="3905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6934199" y="2495550"/>
            <a:ext cx="523875" cy="3905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42163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34</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7773813" y="0"/>
            <a:ext cx="3711793" cy="6858000"/>
          </a:xfrm>
          <a:prstGeom prst="rect">
            <a:avLst/>
          </a:prstGeom>
          <a:ln>
            <a:solidFill>
              <a:schemeClr val="tx1"/>
            </a:solidFill>
          </a:ln>
        </p:spPr>
      </p:pic>
      <p:pic>
        <p:nvPicPr>
          <p:cNvPr id="6" name="圖片 5"/>
          <p:cNvPicPr>
            <a:picLocks noChangeAspect="1"/>
          </p:cNvPicPr>
          <p:nvPr/>
        </p:nvPicPr>
        <p:blipFill rotWithShape="1">
          <a:blip r:embed="rId3"/>
          <a:srcRect t="10872" r="37341"/>
          <a:stretch/>
        </p:blipFill>
        <p:spPr>
          <a:xfrm>
            <a:off x="3919537" y="701680"/>
            <a:ext cx="3854276" cy="5022846"/>
          </a:xfrm>
          <a:prstGeom prst="rect">
            <a:avLst/>
          </a:prstGeom>
          <a:ln>
            <a:solidFill>
              <a:schemeClr val="tx1"/>
            </a:solidFill>
          </a:ln>
        </p:spPr>
      </p:pic>
      <p:pic>
        <p:nvPicPr>
          <p:cNvPr id="7" name="圖片 6"/>
          <p:cNvPicPr>
            <a:picLocks noChangeAspect="1"/>
          </p:cNvPicPr>
          <p:nvPr/>
        </p:nvPicPr>
        <p:blipFill>
          <a:blip r:embed="rId4"/>
          <a:stretch>
            <a:fillRect/>
          </a:stretch>
        </p:blipFill>
        <p:spPr>
          <a:xfrm>
            <a:off x="426951" y="260353"/>
            <a:ext cx="2867025" cy="6096000"/>
          </a:xfrm>
          <a:prstGeom prst="rect">
            <a:avLst/>
          </a:prstGeom>
        </p:spPr>
      </p:pic>
      <p:sp>
        <p:nvSpPr>
          <p:cNvPr id="8" name="向右箭號 7"/>
          <p:cNvSpPr/>
          <p:nvPr/>
        </p:nvSpPr>
        <p:spPr>
          <a:xfrm>
            <a:off x="3376482" y="4837114"/>
            <a:ext cx="411249" cy="3714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3">
            <a:extLst>
              <a:ext uri="{FF2B5EF4-FFF2-40B4-BE49-F238E27FC236}">
                <a16:creationId xmlns:a16="http://schemas.microsoft.com/office/drawing/2014/main" xmlns="" id="{3A75694E-AB25-43A0-BB3B-47439DA0154D}"/>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34</a:t>
            </a:fld>
            <a:endParaRPr lang="zh-TW" altLang="en-US" dirty="0">
              <a:solidFill>
                <a:prstClr val="black">
                  <a:tint val="75000"/>
                </a:prstClr>
              </a:solidFill>
            </a:endParaRPr>
          </a:p>
        </p:txBody>
      </p:sp>
    </p:spTree>
    <p:extLst>
      <p:ext uri="{BB962C8B-B14F-4D97-AF65-F5344CB8AC3E}">
        <p14:creationId xmlns:p14="http://schemas.microsoft.com/office/powerpoint/2010/main" val="3333799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35</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819525" y="188697"/>
            <a:ext cx="7372349" cy="4561102"/>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247646" y="180976"/>
            <a:ext cx="2943225" cy="4568824"/>
          </a:xfrm>
          <a:prstGeom prst="rect">
            <a:avLst/>
          </a:prstGeom>
        </p:spPr>
      </p:pic>
      <p:pic>
        <p:nvPicPr>
          <p:cNvPr id="7" name="圖片 6"/>
          <p:cNvPicPr>
            <a:picLocks noChangeAspect="1"/>
          </p:cNvPicPr>
          <p:nvPr/>
        </p:nvPicPr>
        <p:blipFill>
          <a:blip r:embed="rId4"/>
          <a:stretch>
            <a:fillRect/>
          </a:stretch>
        </p:blipFill>
        <p:spPr>
          <a:xfrm>
            <a:off x="247646" y="4781551"/>
            <a:ext cx="4610100" cy="1939926"/>
          </a:xfrm>
          <a:prstGeom prst="rect">
            <a:avLst/>
          </a:prstGeom>
        </p:spPr>
      </p:pic>
      <p:sp>
        <p:nvSpPr>
          <p:cNvPr id="8" name="向右箭號 7"/>
          <p:cNvSpPr/>
          <p:nvPr/>
        </p:nvSpPr>
        <p:spPr>
          <a:xfrm>
            <a:off x="2995608" y="3333750"/>
            <a:ext cx="390525" cy="2952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5"/>
          <a:stretch>
            <a:fillRect/>
          </a:stretch>
        </p:blipFill>
        <p:spPr>
          <a:xfrm>
            <a:off x="4953000" y="4848225"/>
            <a:ext cx="6515100" cy="2009775"/>
          </a:xfrm>
          <a:prstGeom prst="rect">
            <a:avLst/>
          </a:prstGeom>
        </p:spPr>
      </p:pic>
      <p:sp>
        <p:nvSpPr>
          <p:cNvPr id="10" name="投影片編號版面配置區 3">
            <a:extLst>
              <a:ext uri="{FF2B5EF4-FFF2-40B4-BE49-F238E27FC236}">
                <a16:creationId xmlns:a16="http://schemas.microsoft.com/office/drawing/2014/main" xmlns="" id="{C8AEF6B5-42BE-4D7D-9D11-E6CDB5999E2E}"/>
              </a:ext>
            </a:extLst>
          </p:cNvPr>
          <p:cNvSpPr txBox="1">
            <a:spLocks/>
          </p:cNvSpPr>
          <p:nvPr/>
        </p:nvSpPr>
        <p:spPr>
          <a:xfrm>
            <a:off x="8842248"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35</a:t>
            </a:fld>
            <a:endParaRPr lang="zh-TW" altLang="en-US" dirty="0">
              <a:solidFill>
                <a:prstClr val="black">
                  <a:tint val="75000"/>
                </a:prstClr>
              </a:solidFill>
            </a:endParaRPr>
          </a:p>
        </p:txBody>
      </p:sp>
    </p:spTree>
    <p:extLst>
      <p:ext uri="{BB962C8B-B14F-4D97-AF65-F5344CB8AC3E}">
        <p14:creationId xmlns:p14="http://schemas.microsoft.com/office/powerpoint/2010/main" val="1619678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36</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47662" y="233364"/>
            <a:ext cx="2809875" cy="6305550"/>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3723968" y="233364"/>
            <a:ext cx="1914832" cy="6396155"/>
          </a:xfrm>
          <a:prstGeom prst="rect">
            <a:avLst/>
          </a:prstGeom>
          <a:ln>
            <a:solidFill>
              <a:schemeClr val="tx1"/>
            </a:solidFill>
          </a:ln>
        </p:spPr>
      </p:pic>
      <p:sp>
        <p:nvSpPr>
          <p:cNvPr id="7" name="向右箭號 6"/>
          <p:cNvSpPr/>
          <p:nvPr/>
        </p:nvSpPr>
        <p:spPr>
          <a:xfrm>
            <a:off x="3245490" y="4248150"/>
            <a:ext cx="390525" cy="2952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5858700" y="3956168"/>
            <a:ext cx="6237229" cy="2673351"/>
          </a:xfrm>
          <a:prstGeom prst="rect">
            <a:avLst/>
          </a:prstGeom>
        </p:spPr>
      </p:pic>
      <p:pic>
        <p:nvPicPr>
          <p:cNvPr id="9" name="圖片 8"/>
          <p:cNvPicPr>
            <a:picLocks noChangeAspect="1"/>
          </p:cNvPicPr>
          <p:nvPr/>
        </p:nvPicPr>
        <p:blipFill>
          <a:blip r:embed="rId5"/>
          <a:stretch>
            <a:fillRect/>
          </a:stretch>
        </p:blipFill>
        <p:spPr>
          <a:xfrm>
            <a:off x="8977315" y="1592018"/>
            <a:ext cx="3098740" cy="2436221"/>
          </a:xfrm>
          <a:prstGeom prst="rect">
            <a:avLst/>
          </a:prstGeom>
        </p:spPr>
      </p:pic>
      <p:pic>
        <p:nvPicPr>
          <p:cNvPr id="10" name="圖片 9"/>
          <p:cNvPicPr>
            <a:picLocks noChangeAspect="1"/>
          </p:cNvPicPr>
          <p:nvPr/>
        </p:nvPicPr>
        <p:blipFill>
          <a:blip r:embed="rId6"/>
          <a:stretch>
            <a:fillRect/>
          </a:stretch>
        </p:blipFill>
        <p:spPr>
          <a:xfrm>
            <a:off x="5838826" y="1609724"/>
            <a:ext cx="3118615" cy="2382479"/>
          </a:xfrm>
          <a:prstGeom prst="rect">
            <a:avLst/>
          </a:prstGeom>
        </p:spPr>
      </p:pic>
      <p:pic>
        <p:nvPicPr>
          <p:cNvPr id="11" name="圖片 10"/>
          <p:cNvPicPr>
            <a:picLocks noChangeAspect="1"/>
          </p:cNvPicPr>
          <p:nvPr/>
        </p:nvPicPr>
        <p:blipFill>
          <a:blip r:embed="rId7"/>
          <a:stretch>
            <a:fillRect/>
          </a:stretch>
        </p:blipFill>
        <p:spPr>
          <a:xfrm>
            <a:off x="5858701" y="0"/>
            <a:ext cx="3685348" cy="1592019"/>
          </a:xfrm>
          <a:prstGeom prst="rect">
            <a:avLst/>
          </a:prstGeom>
        </p:spPr>
      </p:pic>
      <p:pic>
        <p:nvPicPr>
          <p:cNvPr id="12" name="圖片 11"/>
          <p:cNvPicPr>
            <a:picLocks noChangeAspect="1"/>
          </p:cNvPicPr>
          <p:nvPr/>
        </p:nvPicPr>
        <p:blipFill>
          <a:blip r:embed="rId8"/>
          <a:stretch>
            <a:fillRect/>
          </a:stretch>
        </p:blipFill>
        <p:spPr>
          <a:xfrm>
            <a:off x="9544049" y="16347"/>
            <a:ext cx="2532005" cy="1611709"/>
          </a:xfrm>
          <a:prstGeom prst="rect">
            <a:avLst/>
          </a:prstGeom>
        </p:spPr>
      </p:pic>
      <p:sp>
        <p:nvSpPr>
          <p:cNvPr id="13" name="投影片編號版面配置區 3">
            <a:extLst>
              <a:ext uri="{FF2B5EF4-FFF2-40B4-BE49-F238E27FC236}">
                <a16:creationId xmlns:a16="http://schemas.microsoft.com/office/drawing/2014/main" xmlns="" id="{1743AE4B-4E55-4E2C-8D38-8107B84962C7}"/>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36</a:t>
            </a:fld>
            <a:endParaRPr lang="zh-TW" altLang="en-US" dirty="0">
              <a:solidFill>
                <a:prstClr val="black">
                  <a:tint val="75000"/>
                </a:prstClr>
              </a:solidFill>
            </a:endParaRPr>
          </a:p>
        </p:txBody>
      </p:sp>
    </p:spTree>
    <p:extLst>
      <p:ext uri="{BB962C8B-B14F-4D97-AF65-F5344CB8AC3E}">
        <p14:creationId xmlns:p14="http://schemas.microsoft.com/office/powerpoint/2010/main" val="470283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37</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260382" y="266700"/>
            <a:ext cx="1950025" cy="6343650"/>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2619679" y="1362075"/>
            <a:ext cx="2264180" cy="5072062"/>
          </a:xfrm>
          <a:prstGeom prst="rect">
            <a:avLst/>
          </a:prstGeom>
        </p:spPr>
      </p:pic>
      <p:sp>
        <p:nvSpPr>
          <p:cNvPr id="7" name="向右箭號 6"/>
          <p:cNvSpPr/>
          <p:nvPr/>
        </p:nvSpPr>
        <p:spPr>
          <a:xfrm>
            <a:off x="2111153" y="5277644"/>
            <a:ext cx="275314" cy="2563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4946562" y="3624262"/>
            <a:ext cx="6778107" cy="2809875"/>
          </a:xfrm>
          <a:prstGeom prst="rect">
            <a:avLst/>
          </a:prstGeom>
        </p:spPr>
      </p:pic>
      <p:pic>
        <p:nvPicPr>
          <p:cNvPr id="9" name="圖片 8"/>
          <p:cNvPicPr>
            <a:picLocks noChangeAspect="1"/>
          </p:cNvPicPr>
          <p:nvPr/>
        </p:nvPicPr>
        <p:blipFill>
          <a:blip r:embed="rId5"/>
          <a:stretch>
            <a:fillRect/>
          </a:stretch>
        </p:blipFill>
        <p:spPr>
          <a:xfrm>
            <a:off x="4946562" y="1362074"/>
            <a:ext cx="6778107" cy="2262187"/>
          </a:xfrm>
          <a:prstGeom prst="rect">
            <a:avLst/>
          </a:prstGeom>
        </p:spPr>
      </p:pic>
    </p:spTree>
    <p:extLst>
      <p:ext uri="{BB962C8B-B14F-4D97-AF65-F5344CB8AC3E}">
        <p14:creationId xmlns:p14="http://schemas.microsoft.com/office/powerpoint/2010/main" val="57461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38</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6019800" y="2378077"/>
            <a:ext cx="4362450" cy="4343400"/>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10382250" y="2378077"/>
            <a:ext cx="1503493" cy="4343400"/>
          </a:xfrm>
          <a:prstGeom prst="rect">
            <a:avLst/>
          </a:prstGeom>
          <a:ln>
            <a:solidFill>
              <a:schemeClr val="tx1"/>
            </a:solidFill>
          </a:ln>
        </p:spPr>
      </p:pic>
      <p:pic>
        <p:nvPicPr>
          <p:cNvPr id="7" name="圖片 6"/>
          <p:cNvPicPr>
            <a:picLocks noChangeAspect="1"/>
          </p:cNvPicPr>
          <p:nvPr/>
        </p:nvPicPr>
        <p:blipFill rotWithShape="1">
          <a:blip r:embed="rId4"/>
          <a:srcRect r="12933"/>
          <a:stretch/>
        </p:blipFill>
        <p:spPr>
          <a:xfrm>
            <a:off x="3351343" y="2378077"/>
            <a:ext cx="2628900" cy="4343400"/>
          </a:xfrm>
          <a:prstGeom prst="rect">
            <a:avLst/>
          </a:prstGeom>
          <a:ln>
            <a:solidFill>
              <a:schemeClr val="tx1"/>
            </a:solidFill>
          </a:ln>
        </p:spPr>
      </p:pic>
      <p:pic>
        <p:nvPicPr>
          <p:cNvPr id="8" name="圖片 7"/>
          <p:cNvPicPr>
            <a:picLocks noChangeAspect="1"/>
          </p:cNvPicPr>
          <p:nvPr/>
        </p:nvPicPr>
        <p:blipFill rotWithShape="1">
          <a:blip r:embed="rId5"/>
          <a:srcRect r="10251"/>
          <a:stretch/>
        </p:blipFill>
        <p:spPr>
          <a:xfrm>
            <a:off x="3351343" y="342523"/>
            <a:ext cx="8534400" cy="1744664"/>
          </a:xfrm>
          <a:prstGeom prst="rect">
            <a:avLst/>
          </a:prstGeom>
          <a:ln>
            <a:solidFill>
              <a:schemeClr val="tx1"/>
            </a:solidFill>
          </a:ln>
        </p:spPr>
      </p:pic>
      <p:sp>
        <p:nvSpPr>
          <p:cNvPr id="9" name="矩形 8"/>
          <p:cNvSpPr/>
          <p:nvPr/>
        </p:nvSpPr>
        <p:spPr>
          <a:xfrm>
            <a:off x="3351343" y="-2763"/>
            <a:ext cx="896807" cy="3321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材質</a:t>
            </a:r>
          </a:p>
        </p:txBody>
      </p:sp>
      <p:sp>
        <p:nvSpPr>
          <p:cNvPr id="10" name="矩形 9"/>
          <p:cNvSpPr/>
          <p:nvPr/>
        </p:nvSpPr>
        <p:spPr>
          <a:xfrm>
            <a:off x="3351344" y="2087187"/>
            <a:ext cx="896806" cy="3194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形狀</a:t>
            </a:r>
          </a:p>
        </p:txBody>
      </p:sp>
      <p:sp>
        <p:nvSpPr>
          <p:cNvPr id="11" name="矩形 10"/>
          <p:cNvSpPr/>
          <p:nvPr/>
        </p:nvSpPr>
        <p:spPr>
          <a:xfrm>
            <a:off x="10382250" y="2055025"/>
            <a:ext cx="1503493" cy="3230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性質機能</a:t>
            </a:r>
          </a:p>
        </p:txBody>
      </p:sp>
      <p:sp>
        <p:nvSpPr>
          <p:cNvPr id="12" name="矩形 11"/>
          <p:cNvSpPr/>
          <p:nvPr/>
        </p:nvSpPr>
        <p:spPr>
          <a:xfrm>
            <a:off x="5980243" y="2087187"/>
            <a:ext cx="1173032" cy="2908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表面形貌</a:t>
            </a:r>
          </a:p>
        </p:txBody>
      </p:sp>
      <p:pic>
        <p:nvPicPr>
          <p:cNvPr id="13" name="圖片 12"/>
          <p:cNvPicPr>
            <a:picLocks noChangeAspect="1"/>
          </p:cNvPicPr>
          <p:nvPr/>
        </p:nvPicPr>
        <p:blipFill>
          <a:blip r:embed="rId6"/>
          <a:stretch>
            <a:fillRect/>
          </a:stretch>
        </p:blipFill>
        <p:spPr>
          <a:xfrm>
            <a:off x="776025" y="365127"/>
            <a:ext cx="1922614" cy="6392066"/>
          </a:xfrm>
          <a:prstGeom prst="rect">
            <a:avLst/>
          </a:prstGeom>
          <a:ln>
            <a:solidFill>
              <a:schemeClr val="tx1"/>
            </a:solidFill>
          </a:ln>
        </p:spPr>
      </p:pic>
      <p:sp>
        <p:nvSpPr>
          <p:cNvPr id="14" name="向右箭號 13"/>
          <p:cNvSpPr/>
          <p:nvPr/>
        </p:nvSpPr>
        <p:spPr>
          <a:xfrm>
            <a:off x="2623157" y="3067844"/>
            <a:ext cx="275314" cy="2563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投影片編號版面配置區 3">
            <a:extLst>
              <a:ext uri="{FF2B5EF4-FFF2-40B4-BE49-F238E27FC236}">
                <a16:creationId xmlns:a16="http://schemas.microsoft.com/office/drawing/2014/main" xmlns="" id="{4E291305-6656-452A-A82A-43018307BECB}"/>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38</a:t>
            </a:fld>
            <a:endParaRPr lang="zh-TW" altLang="en-US" dirty="0">
              <a:solidFill>
                <a:prstClr val="black">
                  <a:tint val="75000"/>
                </a:prstClr>
              </a:solidFill>
            </a:endParaRPr>
          </a:p>
        </p:txBody>
      </p:sp>
    </p:spTree>
    <p:extLst>
      <p:ext uri="{BB962C8B-B14F-4D97-AF65-F5344CB8AC3E}">
        <p14:creationId xmlns:p14="http://schemas.microsoft.com/office/powerpoint/2010/main" val="3659840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39</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7247532" y="76200"/>
            <a:ext cx="4849218" cy="3086100"/>
          </a:xfrm>
          <a:prstGeom prst="rect">
            <a:avLst/>
          </a:prstGeom>
        </p:spPr>
      </p:pic>
      <p:pic>
        <p:nvPicPr>
          <p:cNvPr id="6" name="圖片 5"/>
          <p:cNvPicPr>
            <a:picLocks noChangeAspect="1"/>
          </p:cNvPicPr>
          <p:nvPr/>
        </p:nvPicPr>
        <p:blipFill>
          <a:blip r:embed="rId3"/>
          <a:stretch>
            <a:fillRect/>
          </a:stretch>
        </p:blipFill>
        <p:spPr>
          <a:xfrm>
            <a:off x="7247532" y="3162301"/>
            <a:ext cx="4849218" cy="3629024"/>
          </a:xfrm>
          <a:prstGeom prst="rect">
            <a:avLst/>
          </a:prstGeom>
        </p:spPr>
      </p:pic>
      <p:pic>
        <p:nvPicPr>
          <p:cNvPr id="8" name="圖片 7"/>
          <p:cNvPicPr>
            <a:picLocks noChangeAspect="1"/>
          </p:cNvPicPr>
          <p:nvPr/>
        </p:nvPicPr>
        <p:blipFill>
          <a:blip r:embed="rId4"/>
          <a:stretch>
            <a:fillRect/>
          </a:stretch>
        </p:blipFill>
        <p:spPr>
          <a:xfrm>
            <a:off x="2064769" y="76200"/>
            <a:ext cx="5182763" cy="6715125"/>
          </a:xfrm>
          <a:prstGeom prst="rect">
            <a:avLst/>
          </a:prstGeom>
        </p:spPr>
      </p:pic>
      <p:pic>
        <p:nvPicPr>
          <p:cNvPr id="9" name="圖片 8"/>
          <p:cNvPicPr>
            <a:picLocks noChangeAspect="1"/>
          </p:cNvPicPr>
          <p:nvPr/>
        </p:nvPicPr>
        <p:blipFill>
          <a:blip r:embed="rId5"/>
          <a:stretch>
            <a:fillRect/>
          </a:stretch>
        </p:blipFill>
        <p:spPr>
          <a:xfrm>
            <a:off x="76201" y="76200"/>
            <a:ext cx="1809750" cy="6572250"/>
          </a:xfrm>
          <a:prstGeom prst="rect">
            <a:avLst/>
          </a:prstGeom>
          <a:ln>
            <a:solidFill>
              <a:schemeClr val="tx1"/>
            </a:solidFill>
          </a:ln>
        </p:spPr>
      </p:pic>
      <p:sp>
        <p:nvSpPr>
          <p:cNvPr id="10" name="向右箭號 9"/>
          <p:cNvSpPr/>
          <p:nvPr/>
        </p:nvSpPr>
        <p:spPr>
          <a:xfrm>
            <a:off x="1700046" y="5430044"/>
            <a:ext cx="275314" cy="2563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投影片編號版面配置區 3">
            <a:extLst>
              <a:ext uri="{FF2B5EF4-FFF2-40B4-BE49-F238E27FC236}">
                <a16:creationId xmlns:a16="http://schemas.microsoft.com/office/drawing/2014/main" xmlns="" id="{AA0A050A-6842-4900-A986-DBDDC41CCEAC}"/>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39</a:t>
            </a:fld>
            <a:endParaRPr lang="zh-TW" altLang="en-US" dirty="0">
              <a:solidFill>
                <a:prstClr val="black">
                  <a:tint val="75000"/>
                </a:prstClr>
              </a:solidFill>
            </a:endParaRPr>
          </a:p>
        </p:txBody>
      </p:sp>
    </p:spTree>
    <p:extLst>
      <p:ext uri="{BB962C8B-B14F-4D97-AF65-F5344CB8AC3E}">
        <p14:creationId xmlns:p14="http://schemas.microsoft.com/office/powerpoint/2010/main" val="191772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4587" y="136523"/>
            <a:ext cx="3935349" cy="711198"/>
          </a:xfrm>
        </p:spPr>
        <p:txBody>
          <a:bodyPr>
            <a:normAutofit/>
          </a:bodyPr>
          <a:lstStyle/>
          <a:p>
            <a:r>
              <a:rPr lang="zh-TW" altLang="en-US" sz="3200" b="1" dirty="0">
                <a:latin typeface="標楷體" panose="03000509000000000000" pitchFamily="65" charset="-120"/>
                <a:ea typeface="標楷體" panose="03000509000000000000" pitchFamily="65" charset="-120"/>
              </a:rPr>
              <a:t>二、重要工作項目</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a:t>
            </a:fld>
            <a:endParaRPr lang="zh-TW" altLang="en-US" dirty="0">
              <a:solidFill>
                <a:prstClr val="black">
                  <a:tint val="75000"/>
                </a:prstClr>
              </a:solidFill>
            </a:endParaRPr>
          </a:p>
        </p:txBody>
      </p:sp>
      <p:sp>
        <p:nvSpPr>
          <p:cNvPr id="5" name="矩形 4"/>
          <p:cNvSpPr/>
          <p:nvPr/>
        </p:nvSpPr>
        <p:spPr>
          <a:xfrm>
            <a:off x="352425" y="793234"/>
            <a:ext cx="11001375" cy="5840253"/>
          </a:xfrm>
          <a:prstGeom prst="rect">
            <a:avLst/>
          </a:prstGeom>
        </p:spPr>
        <p:txBody>
          <a:bodyPr wrap="square">
            <a:spAutoFit/>
          </a:bodyPr>
          <a:lstStyle/>
          <a:p>
            <a:pPr marL="8572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溫室構造材料技術資料庫建立，完成溫室構造材料技術資料庫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式。</a:t>
            </a:r>
          </a:p>
          <a:p>
            <a:pPr marL="26987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披覆材料、結構材料、基礎材料、連接材料等材料技術項目。</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具備有材料分類、技術規格、性質性能功能、成本分析。</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p>
          <a:p>
            <a:pPr marL="269875" indent="-184150">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溫室構造分析技術資料庫建立，完成溫室構造分析技術資料庫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式。</a:t>
            </a: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流體動力分析、結構工程分析、應力應變分析等工程分析技術項目。</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現有國家溫室參考圖面及衍生變化及新增的設計圖面。</a:t>
            </a: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184150">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溫室構造設計技術資料庫建立，完成溫室構造設計技術資料庫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式。</a:t>
            </a: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溫室規範設計、溫室型式設計、溫室材料設計、溫室結構設計、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溫室基礎設計、溫室製造設計、溫室施工設計等技術資料。</a:t>
            </a: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184150">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溫室構造技術專家系統之規劃設，完成溫室構造設計專家知識系統規劃</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式。</a:t>
            </a: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開發完成溫室構造設計專家知識系統之規劃。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包含資料結構、人工智慧演算法之系統規劃。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70022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40</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1100137" y="133350"/>
            <a:ext cx="2619375" cy="6724650"/>
          </a:xfrm>
          <a:prstGeom prst="rect">
            <a:avLst/>
          </a:prstGeom>
        </p:spPr>
      </p:pic>
      <p:pic>
        <p:nvPicPr>
          <p:cNvPr id="6" name="圖片 5"/>
          <p:cNvPicPr>
            <a:picLocks noChangeAspect="1"/>
          </p:cNvPicPr>
          <p:nvPr/>
        </p:nvPicPr>
        <p:blipFill>
          <a:blip r:embed="rId3"/>
          <a:stretch>
            <a:fillRect/>
          </a:stretch>
        </p:blipFill>
        <p:spPr>
          <a:xfrm>
            <a:off x="3719512" y="160342"/>
            <a:ext cx="2609850" cy="6057900"/>
          </a:xfrm>
          <a:prstGeom prst="rect">
            <a:avLst/>
          </a:prstGeom>
        </p:spPr>
      </p:pic>
      <p:pic>
        <p:nvPicPr>
          <p:cNvPr id="7" name="圖片 6"/>
          <p:cNvPicPr>
            <a:picLocks noChangeAspect="1"/>
          </p:cNvPicPr>
          <p:nvPr/>
        </p:nvPicPr>
        <p:blipFill>
          <a:blip r:embed="rId4"/>
          <a:stretch>
            <a:fillRect/>
          </a:stretch>
        </p:blipFill>
        <p:spPr>
          <a:xfrm>
            <a:off x="9127330" y="160342"/>
            <a:ext cx="2800350" cy="2047875"/>
          </a:xfrm>
          <a:prstGeom prst="rect">
            <a:avLst/>
          </a:prstGeom>
        </p:spPr>
      </p:pic>
      <p:pic>
        <p:nvPicPr>
          <p:cNvPr id="8" name="圖片 7"/>
          <p:cNvPicPr>
            <a:picLocks noChangeAspect="1"/>
          </p:cNvPicPr>
          <p:nvPr/>
        </p:nvPicPr>
        <p:blipFill>
          <a:blip r:embed="rId5"/>
          <a:stretch>
            <a:fillRect/>
          </a:stretch>
        </p:blipFill>
        <p:spPr>
          <a:xfrm>
            <a:off x="6317455" y="160342"/>
            <a:ext cx="2809875" cy="6467475"/>
          </a:xfrm>
          <a:prstGeom prst="rect">
            <a:avLst/>
          </a:prstGeom>
        </p:spPr>
      </p:pic>
      <p:pic>
        <p:nvPicPr>
          <p:cNvPr id="9" name="圖片 8"/>
          <p:cNvPicPr>
            <a:picLocks noChangeAspect="1"/>
          </p:cNvPicPr>
          <p:nvPr/>
        </p:nvPicPr>
        <p:blipFill>
          <a:blip r:embed="rId6"/>
          <a:stretch>
            <a:fillRect/>
          </a:stretch>
        </p:blipFill>
        <p:spPr>
          <a:xfrm>
            <a:off x="9086848" y="2208217"/>
            <a:ext cx="2838450" cy="3295650"/>
          </a:xfrm>
          <a:prstGeom prst="rect">
            <a:avLst/>
          </a:prstGeom>
        </p:spPr>
      </p:pic>
      <p:sp>
        <p:nvSpPr>
          <p:cNvPr id="10" name="圓角矩形 9"/>
          <p:cNvSpPr/>
          <p:nvPr/>
        </p:nvSpPr>
        <p:spPr>
          <a:xfrm>
            <a:off x="69057" y="185738"/>
            <a:ext cx="1031080" cy="4873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搜尋</a:t>
            </a:r>
          </a:p>
        </p:txBody>
      </p:sp>
    </p:spTree>
    <p:extLst>
      <p:ext uri="{BB962C8B-B14F-4D97-AF65-F5344CB8AC3E}">
        <p14:creationId xmlns:p14="http://schemas.microsoft.com/office/powerpoint/2010/main" val="2853369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41</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24375" y="723900"/>
            <a:ext cx="11591400" cy="5705844"/>
          </a:xfrm>
          <a:prstGeom prst="rect">
            <a:avLst/>
          </a:prstGeom>
        </p:spPr>
      </p:pic>
      <p:sp>
        <p:nvSpPr>
          <p:cNvPr id="6" name="圓角矩形 5"/>
          <p:cNvSpPr/>
          <p:nvPr/>
        </p:nvSpPr>
        <p:spPr>
          <a:xfrm>
            <a:off x="838200" y="1270804"/>
            <a:ext cx="1031080" cy="4873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a:latin typeface="標楷體" panose="03000509000000000000" pitchFamily="65" charset="-120"/>
                <a:ea typeface="標楷體" panose="03000509000000000000" pitchFamily="65" charset="-120"/>
              </a:rPr>
              <a:t>Q &amp; A</a:t>
            </a:r>
            <a:endParaRPr lang="zh-TW" altLang="en-US" b="1" dirty="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3"/>
          <a:stretch>
            <a:fillRect/>
          </a:stretch>
        </p:blipFill>
        <p:spPr>
          <a:xfrm>
            <a:off x="8505826" y="3063827"/>
            <a:ext cx="3686174" cy="1025989"/>
          </a:xfrm>
          <a:prstGeom prst="rect">
            <a:avLst/>
          </a:prstGeom>
          <a:ln>
            <a:solidFill>
              <a:schemeClr val="tx1"/>
            </a:solidFill>
          </a:ln>
        </p:spPr>
      </p:pic>
      <p:pic>
        <p:nvPicPr>
          <p:cNvPr id="8" name="圖片 7"/>
          <p:cNvPicPr>
            <a:picLocks noChangeAspect="1"/>
          </p:cNvPicPr>
          <p:nvPr/>
        </p:nvPicPr>
        <p:blipFill>
          <a:blip r:embed="rId4"/>
          <a:stretch>
            <a:fillRect/>
          </a:stretch>
        </p:blipFill>
        <p:spPr>
          <a:xfrm>
            <a:off x="5724525" y="33061"/>
            <a:ext cx="6467475" cy="3026965"/>
          </a:xfrm>
          <a:prstGeom prst="rect">
            <a:avLst/>
          </a:prstGeom>
          <a:ln>
            <a:solidFill>
              <a:schemeClr val="tx1"/>
            </a:solidFill>
          </a:ln>
        </p:spPr>
      </p:pic>
      <p:pic>
        <p:nvPicPr>
          <p:cNvPr id="9" name="圖片 8"/>
          <p:cNvPicPr>
            <a:picLocks noChangeAspect="1"/>
          </p:cNvPicPr>
          <p:nvPr/>
        </p:nvPicPr>
        <p:blipFill>
          <a:blip r:embed="rId5"/>
          <a:stretch>
            <a:fillRect/>
          </a:stretch>
        </p:blipFill>
        <p:spPr>
          <a:xfrm>
            <a:off x="2857500" y="4086016"/>
            <a:ext cx="9334500" cy="2635462"/>
          </a:xfrm>
          <a:prstGeom prst="rect">
            <a:avLst/>
          </a:prstGeom>
        </p:spPr>
      </p:pic>
      <p:sp>
        <p:nvSpPr>
          <p:cNvPr id="10" name="投影片編號版面配置區 3">
            <a:extLst>
              <a:ext uri="{FF2B5EF4-FFF2-40B4-BE49-F238E27FC236}">
                <a16:creationId xmlns:a16="http://schemas.microsoft.com/office/drawing/2014/main" xmlns="" id="{11E7C96C-1E4B-4B7E-9138-378621863E90}"/>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41</a:t>
            </a:fld>
            <a:endParaRPr lang="zh-TW" altLang="en-US" dirty="0">
              <a:solidFill>
                <a:prstClr val="black">
                  <a:tint val="75000"/>
                </a:prstClr>
              </a:solidFill>
            </a:endParaRPr>
          </a:p>
        </p:txBody>
      </p:sp>
    </p:spTree>
    <p:extLst>
      <p:ext uri="{BB962C8B-B14F-4D97-AF65-F5344CB8AC3E}">
        <p14:creationId xmlns:p14="http://schemas.microsoft.com/office/powerpoint/2010/main" val="8523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42</a:t>
            </a:fld>
            <a:endParaRPr lang="zh-TW" altLang="en-US" dirty="0">
              <a:solidFill>
                <a:prstClr val="black">
                  <a:tint val="75000"/>
                </a:prstClr>
              </a:solidFill>
            </a:endParaRPr>
          </a:p>
        </p:txBody>
      </p:sp>
      <p:sp>
        <p:nvSpPr>
          <p:cNvPr id="5" name="矩形 4"/>
          <p:cNvSpPr/>
          <p:nvPr/>
        </p:nvSpPr>
        <p:spPr>
          <a:xfrm>
            <a:off x="171450" y="365127"/>
            <a:ext cx="11296650" cy="1400383"/>
          </a:xfrm>
          <a:prstGeom prst="rect">
            <a:avLst/>
          </a:prstGeom>
        </p:spPr>
        <p:txBody>
          <a:bodyPr wrap="square">
            <a:spAutoFit/>
          </a:bodyPr>
          <a:lstStyle/>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五</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溫室構造技術專家系統之</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規劃設計，</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完成溫室構造設計專家知識系統規劃</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式。</a:t>
            </a: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開發完成溫室構造設計專家知識系統之規劃。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包含資料結構、人工智慧演算法之系統規劃。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p:cNvSpPr txBox="1"/>
          <p:nvPr/>
        </p:nvSpPr>
        <p:spPr>
          <a:xfrm>
            <a:off x="1100371" y="1837209"/>
            <a:ext cx="4134465" cy="3247043"/>
          </a:xfrm>
          <a:prstGeom prst="rect">
            <a:avLst/>
          </a:prstGeom>
          <a:noFill/>
        </p:spPr>
        <p:txBody>
          <a:bodyPr wrap="none" rtlCol="0">
            <a:spAutoFit/>
          </a:bodyPr>
          <a:lstStyle/>
          <a:p>
            <a:pPr marR="0" lvl="0" defTabSz="914400" eaLnBrk="1" fontAlgn="auto" latinLnBrk="0" hangingPunct="1">
              <a:lnSpc>
                <a:spcPts val="3000"/>
              </a:lnSpc>
              <a:spcBef>
                <a:spcPts val="600"/>
              </a:spcBef>
              <a:spcAft>
                <a:spcPts val="0"/>
              </a:spcAft>
              <a:buClrTx/>
              <a:buSzTx/>
              <a:tabLst/>
              <a:defRPr/>
            </a:pP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系統開發</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程式語言</a:t>
            </a:r>
            <a:endPar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defRPr/>
            </a:pP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en-US" altLang="zh-TW" sz="2400" b="0" i="0" u="none" strike="noStrike" kern="0" cap="none" spc="0" normalizeH="0" baseline="0" noProof="0" dirty="0" smtClean="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系統開發框架</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與開發</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環境</a:t>
            </a:r>
            <a:endPar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defRPr/>
            </a:pP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人工智慧語言</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defRPr/>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系統版本</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控制軟體</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R="0" lvl="0" defTabSz="914400" eaLnBrk="1" fontAlgn="auto" latinLnBrk="0" hangingPunct="1">
              <a:lnSpc>
                <a:spcPts val="3000"/>
              </a:lnSpc>
              <a:spcBef>
                <a:spcPts val="600"/>
              </a:spcBef>
              <a:spcAft>
                <a:spcPts val="0"/>
              </a:spcAft>
              <a:buClrTx/>
              <a:buSzTx/>
              <a:tabLst/>
              <a:defRPr/>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資料結構</a:t>
            </a:r>
            <a:endPar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defTabSz="914400" eaLnBrk="1" fontAlgn="auto" latinLnBrk="0" hangingPunct="1">
              <a:lnSpc>
                <a:spcPts val="3000"/>
              </a:lnSpc>
              <a:spcBef>
                <a:spcPts val="600"/>
              </a:spcBef>
              <a:spcAft>
                <a:spcPts val="0"/>
              </a:spcAft>
              <a:buClrTx/>
              <a:buSzTx/>
              <a:tabLst/>
              <a:defRPr/>
            </a:pP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(6)</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專案相關</a:t>
            </a: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ERD(</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實體關係圖</a:t>
            </a: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a:p>
            <a:pPr marR="0" lvl="0" defTabSz="914400" eaLnBrk="1" fontAlgn="auto" latinLnBrk="0" hangingPunct="1">
              <a:lnSpc>
                <a:spcPts val="3000"/>
              </a:lnSpc>
              <a:spcBef>
                <a:spcPts val="600"/>
              </a:spcBef>
              <a:spcAft>
                <a:spcPts val="0"/>
              </a:spcAft>
              <a:buClrTx/>
              <a:buSzTx/>
              <a:tabLst/>
              <a:defRPr/>
            </a:pP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(7)</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程式碼頁面</a:t>
            </a:r>
            <a:endPar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71492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68227" y="1042730"/>
            <a:ext cx="2683478" cy="2308324"/>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HTML</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JavaScript</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CSS</a:t>
            </a:r>
            <a:endPar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 jQuery</a:t>
            </a:r>
          </a:p>
          <a:p>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 PHP</a:t>
            </a:r>
          </a:p>
          <a:p>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a:t>
            </a:r>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Python</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p:cNvSpPr txBox="1"/>
          <p:nvPr/>
        </p:nvSpPr>
        <p:spPr>
          <a:xfrm>
            <a:off x="468227" y="3807192"/>
            <a:ext cx="5952797" cy="1200329"/>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前端框架</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Bootstrap</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後端框架</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Laravel</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整合開發環境</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:Visual Studio Code</a:t>
            </a:r>
          </a:p>
        </p:txBody>
      </p:sp>
      <p:pic>
        <p:nvPicPr>
          <p:cNvPr id="14" name="圖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424" y="939283"/>
            <a:ext cx="3045131" cy="1786476"/>
          </a:xfrm>
          <a:prstGeom prst="rect">
            <a:avLst/>
          </a:prstGeom>
        </p:spPr>
      </p:pic>
      <p:pic>
        <p:nvPicPr>
          <p:cNvPr id="16" name="圖片 15"/>
          <p:cNvPicPr>
            <a:picLocks noChangeAspect="1"/>
          </p:cNvPicPr>
          <p:nvPr/>
        </p:nvPicPr>
        <p:blipFill rotWithShape="1">
          <a:blip r:embed="rId3" cstate="print">
            <a:extLst>
              <a:ext uri="{28A0092B-C50C-407E-A947-70E740481C1C}">
                <a14:useLocalDpi xmlns:a14="http://schemas.microsoft.com/office/drawing/2010/main" val="0"/>
              </a:ext>
            </a:extLst>
          </a:blip>
          <a:srcRect t="8073" b="6499"/>
          <a:stretch/>
        </p:blipFill>
        <p:spPr>
          <a:xfrm>
            <a:off x="6502960" y="1501521"/>
            <a:ext cx="1273332" cy="1087789"/>
          </a:xfrm>
          <a:prstGeom prst="rect">
            <a:avLst/>
          </a:prstGeom>
        </p:spPr>
      </p:pic>
      <p:pic>
        <p:nvPicPr>
          <p:cNvPr id="17" name="圖片 16"/>
          <p:cNvPicPr>
            <a:picLocks noChangeAspect="1"/>
          </p:cNvPicPr>
          <p:nvPr/>
        </p:nvPicPr>
        <p:blipFill rotWithShape="1">
          <a:blip r:embed="rId4" cstate="print">
            <a:extLst>
              <a:ext uri="{28A0092B-C50C-407E-A947-70E740481C1C}">
                <a14:useLocalDpi xmlns:a14="http://schemas.microsoft.com/office/drawing/2010/main" val="0"/>
              </a:ext>
            </a:extLst>
          </a:blip>
          <a:srcRect l="8572" t="14395" r="4777" b="8268"/>
          <a:stretch/>
        </p:blipFill>
        <p:spPr>
          <a:xfrm>
            <a:off x="7999887" y="1499587"/>
            <a:ext cx="2030804" cy="1087494"/>
          </a:xfrm>
          <a:prstGeom prst="rect">
            <a:avLst/>
          </a:prstGeom>
        </p:spPr>
      </p:pic>
      <p:pic>
        <p:nvPicPr>
          <p:cNvPr id="18" name="圖片 17"/>
          <p:cNvPicPr>
            <a:picLocks noChangeAspect="1"/>
          </p:cNvPicPr>
          <p:nvPr/>
        </p:nvPicPr>
        <p:blipFill rotWithShape="1">
          <a:blip r:embed="rId5" cstate="print">
            <a:extLst>
              <a:ext uri="{28A0092B-C50C-407E-A947-70E740481C1C}">
                <a14:useLocalDpi xmlns:a14="http://schemas.microsoft.com/office/drawing/2010/main" val="0"/>
              </a:ext>
            </a:extLst>
          </a:blip>
          <a:srcRect l="22476" t="3320" r="23704"/>
          <a:stretch/>
        </p:blipFill>
        <p:spPr>
          <a:xfrm>
            <a:off x="5030031" y="2946435"/>
            <a:ext cx="1820054" cy="1634709"/>
          </a:xfrm>
          <a:prstGeom prst="rect">
            <a:avLst/>
          </a:prstGeom>
        </p:spPr>
      </p:pic>
      <p:pic>
        <p:nvPicPr>
          <p:cNvPr id="19" name="圖片 18"/>
          <p:cNvPicPr>
            <a:picLocks noChangeAspect="1"/>
          </p:cNvPicPr>
          <p:nvPr/>
        </p:nvPicPr>
        <p:blipFill rotWithShape="1">
          <a:blip r:embed="rId6" cstate="print">
            <a:extLst>
              <a:ext uri="{28A0092B-C50C-407E-A947-70E740481C1C}">
                <a14:useLocalDpi xmlns:a14="http://schemas.microsoft.com/office/drawing/2010/main" val="0"/>
              </a:ext>
            </a:extLst>
          </a:blip>
          <a:srcRect l="8958" t="13027" r="10714" b="7529"/>
          <a:stretch/>
        </p:blipFill>
        <p:spPr>
          <a:xfrm>
            <a:off x="7301599" y="3570461"/>
            <a:ext cx="2553332" cy="822013"/>
          </a:xfrm>
          <a:prstGeom prst="rect">
            <a:avLst/>
          </a:prstGeom>
        </p:spPr>
      </p:pic>
      <p:pic>
        <p:nvPicPr>
          <p:cNvPr id="20" name="圖片 19"/>
          <p:cNvPicPr>
            <a:picLocks noChangeAspect="1"/>
          </p:cNvPicPr>
          <p:nvPr/>
        </p:nvPicPr>
        <p:blipFill rotWithShape="1">
          <a:blip r:embed="rId7" cstate="print">
            <a:extLst>
              <a:ext uri="{28A0092B-C50C-407E-A947-70E740481C1C}">
                <a14:useLocalDpi xmlns:a14="http://schemas.microsoft.com/office/drawing/2010/main" val="0"/>
              </a:ext>
            </a:extLst>
          </a:blip>
          <a:srcRect l="24582" t="11766" r="25749" b="6650"/>
          <a:stretch/>
        </p:blipFill>
        <p:spPr>
          <a:xfrm>
            <a:off x="10306445" y="3188032"/>
            <a:ext cx="1565774" cy="1586869"/>
          </a:xfrm>
          <a:prstGeom prst="rect">
            <a:avLst/>
          </a:prstGeom>
        </p:spPr>
      </p:pic>
      <p:sp>
        <p:nvSpPr>
          <p:cNvPr id="21" name="文字方塊 20"/>
          <p:cNvSpPr txBox="1"/>
          <p:nvPr/>
        </p:nvSpPr>
        <p:spPr>
          <a:xfrm>
            <a:off x="221678" y="594505"/>
            <a:ext cx="2954655" cy="461665"/>
          </a:xfrm>
          <a:prstGeom prst="rect">
            <a:avLst/>
          </a:prstGeom>
          <a:noFill/>
        </p:spPr>
        <p:txBody>
          <a:bodyPr wrap="none" rtlCol="0">
            <a:spAutoFit/>
          </a:bodyPr>
          <a:lstStyle/>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系統開發程式語言</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矩形 1"/>
          <p:cNvSpPr/>
          <p:nvPr/>
        </p:nvSpPr>
        <p:spPr>
          <a:xfrm>
            <a:off x="197050" y="5030440"/>
            <a:ext cx="2262158" cy="1200329"/>
          </a:xfrm>
          <a:prstGeom prst="rect">
            <a:avLst/>
          </a:prstGeom>
        </p:spPr>
        <p:txBody>
          <a:bodyPr wrap="square">
            <a:spAutoFit/>
          </a:bodyPr>
          <a:lstStyle/>
          <a:p>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人工智慧語言</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Python</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JavaScript</a:t>
            </a:r>
          </a:p>
        </p:txBody>
      </p:sp>
      <p:sp>
        <p:nvSpPr>
          <p:cNvPr id="22" name="文字方塊 21"/>
          <p:cNvSpPr txBox="1"/>
          <p:nvPr/>
        </p:nvSpPr>
        <p:spPr>
          <a:xfrm>
            <a:off x="197050" y="3341123"/>
            <a:ext cx="3801041" cy="461665"/>
          </a:xfrm>
          <a:prstGeom prst="rect">
            <a:avLst/>
          </a:prstGeom>
          <a:noFill/>
        </p:spPr>
        <p:txBody>
          <a:bodyPr wrap="none" rtlCol="0">
            <a:spAutoFit/>
          </a:bodyPr>
          <a:lstStyle/>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開發框架與開發環境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4" name="圖片 23"/>
          <p:cNvPicPr>
            <a:picLocks noChangeAspect="1"/>
          </p:cNvPicPr>
          <p:nvPr/>
        </p:nvPicPr>
        <p:blipFill rotWithShape="1">
          <a:blip r:embed="rId8">
            <a:extLst>
              <a:ext uri="{28A0092B-C50C-407E-A947-70E740481C1C}">
                <a14:useLocalDpi xmlns:a14="http://schemas.microsoft.com/office/drawing/2010/main" val="0"/>
              </a:ext>
            </a:extLst>
          </a:blip>
          <a:srcRect l="647" t="910" r="783" b="-1"/>
          <a:stretch/>
        </p:blipFill>
        <p:spPr>
          <a:xfrm>
            <a:off x="3520440" y="5113343"/>
            <a:ext cx="1450626" cy="1491474"/>
          </a:xfrm>
          <a:prstGeom prst="rect">
            <a:avLst/>
          </a:prstGeom>
        </p:spPr>
      </p:pic>
      <p:pic>
        <p:nvPicPr>
          <p:cNvPr id="25" name="圖片 24"/>
          <p:cNvPicPr>
            <a:picLocks noChangeAspect="1"/>
          </p:cNvPicPr>
          <p:nvPr/>
        </p:nvPicPr>
        <p:blipFill rotWithShape="1">
          <a:blip r:embed="rId9">
            <a:extLst>
              <a:ext uri="{28A0092B-C50C-407E-A947-70E740481C1C}">
                <a14:useLocalDpi xmlns:a14="http://schemas.microsoft.com/office/drawing/2010/main" val="0"/>
              </a:ext>
            </a:extLst>
          </a:blip>
          <a:srcRect l="25525" t="7871" r="26264" b="8643"/>
          <a:stretch/>
        </p:blipFill>
        <p:spPr>
          <a:xfrm>
            <a:off x="5632795" y="5213310"/>
            <a:ext cx="1342523" cy="1430655"/>
          </a:xfrm>
          <a:prstGeom prst="rect">
            <a:avLst/>
          </a:prstGeom>
        </p:spPr>
      </p:pic>
      <p:pic>
        <p:nvPicPr>
          <p:cNvPr id="27" name="圖片 26"/>
          <p:cNvPicPr>
            <a:picLocks noChangeAspect="1"/>
          </p:cNvPicPr>
          <p:nvPr/>
        </p:nvPicPr>
        <p:blipFill rotWithShape="1">
          <a:blip r:embed="rId8">
            <a:extLst>
              <a:ext uri="{28A0092B-C50C-407E-A947-70E740481C1C}">
                <a14:useLocalDpi xmlns:a14="http://schemas.microsoft.com/office/drawing/2010/main" val="0"/>
              </a:ext>
            </a:extLst>
          </a:blip>
          <a:srcRect l="647" t="910" r="783" b="-1"/>
          <a:stretch/>
        </p:blipFill>
        <p:spPr>
          <a:xfrm>
            <a:off x="10037605" y="1001819"/>
            <a:ext cx="1615901" cy="1661403"/>
          </a:xfrm>
          <a:prstGeom prst="rect">
            <a:avLst/>
          </a:prstGeom>
        </p:spPr>
      </p:pic>
      <p:sp>
        <p:nvSpPr>
          <p:cNvPr id="23" name="投影片編號版面配置區 3">
            <a:extLst>
              <a:ext uri="{FF2B5EF4-FFF2-40B4-BE49-F238E27FC236}">
                <a16:creationId xmlns:a16="http://schemas.microsoft.com/office/drawing/2014/main" xmlns="" id="{8D8D0DED-72BD-4658-876B-E07CB833E070}"/>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43</a:t>
            </a:fld>
            <a:endParaRPr lang="zh-TW" altLang="en-US" dirty="0">
              <a:solidFill>
                <a:prstClr val="black">
                  <a:tint val="75000"/>
                </a:prstClr>
              </a:solidFill>
            </a:endParaRPr>
          </a:p>
        </p:txBody>
      </p:sp>
    </p:spTree>
    <p:extLst>
      <p:ext uri="{BB962C8B-B14F-4D97-AF65-F5344CB8AC3E}">
        <p14:creationId xmlns:p14="http://schemas.microsoft.com/office/powerpoint/2010/main" val="314488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56690" y="358768"/>
            <a:ext cx="2877711" cy="461665"/>
          </a:xfrm>
          <a:prstGeom prst="rect">
            <a:avLst/>
          </a:prstGeom>
          <a:noFill/>
        </p:spPr>
        <p:txBody>
          <a:bodyPr wrap="non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系統版本</a:t>
            </a:r>
            <a:r>
              <a:rPr lang="zh-TW" altLang="en-US"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控制軟體</a:t>
            </a:r>
            <a:endPar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p:cNvSpPr txBox="1"/>
          <p:nvPr/>
        </p:nvSpPr>
        <p:spPr>
          <a:xfrm>
            <a:off x="415820" y="811810"/>
            <a:ext cx="3456384" cy="1200329"/>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a:t>
            </a:r>
            <a:r>
              <a:rPr lang="en-US" altLang="zh-TW" sz="24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git</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GitHub</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 </a:t>
            </a:r>
            <a:r>
              <a:rPr lang="en-US" altLang="zh-TW" sz="24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sourcetree</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descr="GreenhouseEKB_git - 內容"/>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028" y="589599"/>
            <a:ext cx="4656960" cy="5941637"/>
          </a:xfrm>
          <a:prstGeom prst="rect">
            <a:avLst/>
          </a:prstGeom>
        </p:spPr>
      </p:pic>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4012" y="2087356"/>
            <a:ext cx="1799602" cy="1114305"/>
          </a:xfrm>
          <a:prstGeom prst="rect">
            <a:avLst/>
          </a:prstGeom>
        </p:spPr>
      </p:pic>
      <p:pic>
        <p:nvPicPr>
          <p:cNvPr id="11" name="圖片 10"/>
          <p:cNvPicPr>
            <a:picLocks noChangeAspect="1"/>
          </p:cNvPicPr>
          <p:nvPr/>
        </p:nvPicPr>
        <p:blipFill rotWithShape="1">
          <a:blip r:embed="rId4" cstate="print">
            <a:extLst>
              <a:ext uri="{28A0092B-C50C-407E-A947-70E740481C1C}">
                <a14:useLocalDpi xmlns:a14="http://schemas.microsoft.com/office/drawing/2010/main" val="0"/>
              </a:ext>
            </a:extLst>
          </a:blip>
          <a:srcRect l="990" t="8649" r="2968" b="7526"/>
          <a:stretch/>
        </p:blipFill>
        <p:spPr>
          <a:xfrm>
            <a:off x="2144012" y="3429000"/>
            <a:ext cx="2296969" cy="859195"/>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888" y="4288195"/>
            <a:ext cx="1563488" cy="1563488"/>
          </a:xfrm>
          <a:prstGeom prst="rect">
            <a:avLst/>
          </a:prstGeom>
        </p:spPr>
      </p:pic>
      <p:sp>
        <p:nvSpPr>
          <p:cNvPr id="9" name="投影片編號版面配置區 3">
            <a:extLst>
              <a:ext uri="{FF2B5EF4-FFF2-40B4-BE49-F238E27FC236}">
                <a16:creationId xmlns:a16="http://schemas.microsoft.com/office/drawing/2014/main" xmlns="" id="{39B89DA5-A63B-4DC1-8166-19100C2B0D7C}"/>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44</a:t>
            </a:fld>
            <a:endParaRPr lang="zh-TW" altLang="en-US" dirty="0">
              <a:solidFill>
                <a:prstClr val="black">
                  <a:tint val="75000"/>
                </a:prstClr>
              </a:solidFill>
            </a:endParaRPr>
          </a:p>
        </p:txBody>
      </p:sp>
    </p:spTree>
    <p:extLst>
      <p:ext uri="{BB962C8B-B14F-4D97-AF65-F5344CB8AC3E}">
        <p14:creationId xmlns:p14="http://schemas.microsoft.com/office/powerpoint/2010/main" val="3958309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27773" y="243370"/>
            <a:ext cx="6387893"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資料結構</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方塊 9"/>
          <p:cNvSpPr txBox="1"/>
          <p:nvPr/>
        </p:nvSpPr>
        <p:spPr>
          <a:xfrm>
            <a:off x="528211" y="757500"/>
            <a:ext cx="2646878" cy="461665"/>
          </a:xfrm>
          <a:prstGeom prst="rect">
            <a:avLst/>
          </a:prstGeom>
          <a:noFill/>
        </p:spPr>
        <p:txBody>
          <a:bodyPr wrap="non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MySQL</a:t>
            </a:r>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49" y="1887116"/>
            <a:ext cx="2246002" cy="998223"/>
          </a:xfrm>
          <a:prstGeom prst="rect">
            <a:avLst/>
          </a:prstGeom>
        </p:spPr>
      </p:pic>
      <p:sp>
        <p:nvSpPr>
          <p:cNvPr id="11" name="文字方塊 10"/>
          <p:cNvSpPr txBox="1"/>
          <p:nvPr/>
        </p:nvSpPr>
        <p:spPr>
          <a:xfrm>
            <a:off x="528211" y="4473727"/>
            <a:ext cx="2800767" cy="1569660"/>
          </a:xfrm>
          <a:prstGeom prst="rect">
            <a:avLst/>
          </a:prstGeom>
          <a:noFill/>
        </p:spPr>
        <p:txBody>
          <a:bodyPr wrap="non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資料庫建置環境</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XAMPP</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phpmyadmin</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圖片 12"/>
          <p:cNvPicPr>
            <a:picLocks noChangeAspect="1"/>
          </p:cNvPicPr>
          <p:nvPr/>
        </p:nvPicPr>
        <p:blipFill rotWithShape="1">
          <a:blip r:embed="rId3">
            <a:extLst>
              <a:ext uri="{28A0092B-C50C-407E-A947-70E740481C1C}">
                <a14:useLocalDpi xmlns:a14="http://schemas.microsoft.com/office/drawing/2010/main" val="0"/>
              </a:ext>
            </a:extLst>
          </a:blip>
          <a:srcRect l="18815" t="13206" r="19943" b="10857"/>
          <a:stretch/>
        </p:blipFill>
        <p:spPr>
          <a:xfrm>
            <a:off x="7674070" y="4535265"/>
            <a:ext cx="2333309" cy="1446584"/>
          </a:xfrm>
          <a:prstGeom prst="rect">
            <a:avLst/>
          </a:prstGeom>
        </p:spPr>
      </p:pic>
      <p:pic>
        <p:nvPicPr>
          <p:cNvPr id="14" name="圖片 13"/>
          <p:cNvPicPr>
            <a:picLocks noChangeAspect="1"/>
          </p:cNvPicPr>
          <p:nvPr/>
        </p:nvPicPr>
        <p:blipFill rotWithShape="1">
          <a:blip r:embed="rId4">
            <a:extLst>
              <a:ext uri="{28A0092B-C50C-407E-A947-70E740481C1C}">
                <a14:useLocalDpi xmlns:a14="http://schemas.microsoft.com/office/drawing/2010/main" val="0"/>
              </a:ext>
            </a:extLst>
          </a:blip>
          <a:srcRect l="3201" t="20065" r="3946" b="22550"/>
          <a:stretch/>
        </p:blipFill>
        <p:spPr>
          <a:xfrm>
            <a:off x="3767361" y="4958278"/>
            <a:ext cx="2679128" cy="927228"/>
          </a:xfrm>
          <a:prstGeom prst="rect">
            <a:avLst/>
          </a:prstGeom>
        </p:spPr>
      </p:pic>
      <p:pic>
        <p:nvPicPr>
          <p:cNvPr id="15" name="圖片 14" descr="畫面剪輯"/>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5420" y="263766"/>
            <a:ext cx="6784956" cy="3717683"/>
          </a:xfrm>
          <a:prstGeom prst="rect">
            <a:avLst/>
          </a:prstGeom>
        </p:spPr>
      </p:pic>
      <p:sp>
        <p:nvSpPr>
          <p:cNvPr id="9" name="投影片編號版面配置區 3">
            <a:extLst>
              <a:ext uri="{FF2B5EF4-FFF2-40B4-BE49-F238E27FC236}">
                <a16:creationId xmlns:a16="http://schemas.microsoft.com/office/drawing/2014/main" xmlns="" id="{62762771-6BA6-4354-AC22-69048B64E922}"/>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45</a:t>
            </a:fld>
            <a:endParaRPr lang="zh-TW" altLang="en-US" dirty="0">
              <a:solidFill>
                <a:prstClr val="black">
                  <a:tint val="75000"/>
                </a:prstClr>
              </a:solidFill>
            </a:endParaRPr>
          </a:p>
        </p:txBody>
      </p:sp>
    </p:spTree>
    <p:extLst>
      <p:ext uri="{BB962C8B-B14F-4D97-AF65-F5344CB8AC3E}">
        <p14:creationId xmlns:p14="http://schemas.microsoft.com/office/powerpoint/2010/main" val="3305674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53568" y="248768"/>
            <a:ext cx="4218432" cy="461665"/>
          </a:xfrm>
          <a:prstGeom prst="rect">
            <a:avLst/>
          </a:prstGeom>
          <a:noFill/>
        </p:spPr>
        <p:txBody>
          <a:bodyPr wrap="square" rtlCol="0">
            <a:spAutoFit/>
          </a:bodyPr>
          <a:lstStyle/>
          <a:p>
            <a:pPr algn="ct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資料庫實體關係圖</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ERD)</a:t>
            </a:r>
          </a:p>
        </p:txBody>
      </p:sp>
      <p:graphicFrame>
        <p:nvGraphicFramePr>
          <p:cNvPr id="2" name="物件 1"/>
          <p:cNvGraphicFramePr>
            <a:graphicFrameLocks noChangeAspect="1"/>
          </p:cNvGraphicFramePr>
          <p:nvPr>
            <p:extLst>
              <p:ext uri="{D42A27DB-BD31-4B8C-83A1-F6EECF244321}">
                <p14:modId xmlns:p14="http://schemas.microsoft.com/office/powerpoint/2010/main" val="4116642068"/>
              </p:ext>
            </p:extLst>
          </p:nvPr>
        </p:nvGraphicFramePr>
        <p:xfrm>
          <a:off x="2012545" y="785248"/>
          <a:ext cx="7638532" cy="5964333"/>
        </p:xfrm>
        <a:graphic>
          <a:graphicData uri="http://schemas.openxmlformats.org/presentationml/2006/ole">
            <mc:AlternateContent xmlns:mc="http://schemas.openxmlformats.org/markup-compatibility/2006">
              <mc:Choice xmlns:v="urn:schemas-microsoft-com:vml" Requires="v">
                <p:oleObj spid="_x0000_s1083" name="Visio" r:id="rId3" imgW="6953257" imgH="5429173" progId="Visio.Drawing.15">
                  <p:embed/>
                </p:oleObj>
              </mc:Choice>
              <mc:Fallback>
                <p:oleObj name="Visio" r:id="rId3" imgW="6953257" imgH="5429173" progId="Visio.Drawing.15">
                  <p:embed/>
                  <p:pic>
                    <p:nvPicPr>
                      <p:cNvPr id="0" name=""/>
                      <p:cNvPicPr/>
                      <p:nvPr/>
                    </p:nvPicPr>
                    <p:blipFill>
                      <a:blip r:embed="rId4"/>
                      <a:stretch>
                        <a:fillRect/>
                      </a:stretch>
                    </p:blipFill>
                    <p:spPr>
                      <a:xfrm>
                        <a:off x="2012545" y="785248"/>
                        <a:ext cx="7638532" cy="5964333"/>
                      </a:xfrm>
                      <a:prstGeom prst="rect">
                        <a:avLst/>
                      </a:prstGeom>
                    </p:spPr>
                  </p:pic>
                </p:oleObj>
              </mc:Fallback>
            </mc:AlternateContent>
          </a:graphicData>
        </a:graphic>
      </p:graphicFrame>
    </p:spTree>
    <p:extLst>
      <p:ext uri="{BB962C8B-B14F-4D97-AF65-F5344CB8AC3E}">
        <p14:creationId xmlns:p14="http://schemas.microsoft.com/office/powerpoint/2010/main" val="3129046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畫面剪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0175" y="1018858"/>
            <a:ext cx="4419600" cy="2736565"/>
          </a:xfrm>
          <a:prstGeom prst="rect">
            <a:avLst/>
          </a:prstGeom>
        </p:spPr>
      </p:pic>
      <p:sp>
        <p:nvSpPr>
          <p:cNvPr id="3" name="文字方塊 2"/>
          <p:cNvSpPr txBox="1"/>
          <p:nvPr/>
        </p:nvSpPr>
        <p:spPr>
          <a:xfrm>
            <a:off x="170688" y="131117"/>
            <a:ext cx="2243328" cy="461665"/>
          </a:xfrm>
          <a:prstGeom prst="rect">
            <a:avLst/>
          </a:prstGeom>
          <a:noFill/>
        </p:spPr>
        <p:txBody>
          <a:bodyPr wrap="square" rtlCol="0">
            <a:spAutoFit/>
          </a:bodyPr>
          <a:lstStyle/>
          <a:p>
            <a:pPr algn="ct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程式碼頁面</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descr="畫面剪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4648" y="1018858"/>
            <a:ext cx="4793352" cy="2736565"/>
          </a:xfrm>
          <a:prstGeom prst="rect">
            <a:avLst/>
          </a:prstGeom>
        </p:spPr>
      </p:pic>
      <p:pic>
        <p:nvPicPr>
          <p:cNvPr id="5" name="圖片 4" descr="畫面剪輯"/>
          <p:cNvPicPr>
            <a:picLocks noChangeAspect="1"/>
          </p:cNvPicPr>
          <p:nvPr/>
        </p:nvPicPr>
        <p:blipFill rotWithShape="1">
          <a:blip r:embed="rId4" cstate="print">
            <a:extLst>
              <a:ext uri="{28A0092B-C50C-407E-A947-70E740481C1C}">
                <a14:useLocalDpi xmlns:a14="http://schemas.microsoft.com/office/drawing/2010/main" val="0"/>
              </a:ext>
            </a:extLst>
          </a:blip>
          <a:srcRect r="24375" b="555"/>
          <a:stretch/>
        </p:blipFill>
        <p:spPr>
          <a:xfrm>
            <a:off x="1400175" y="3822098"/>
            <a:ext cx="4419600" cy="2673952"/>
          </a:xfrm>
          <a:prstGeom prst="rect">
            <a:avLst/>
          </a:prstGeom>
        </p:spPr>
      </p:pic>
      <p:pic>
        <p:nvPicPr>
          <p:cNvPr id="6" name="圖片 5" descr="畫面剪輯"/>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4648" y="3822098"/>
            <a:ext cx="4793352" cy="2673952"/>
          </a:xfrm>
          <a:prstGeom prst="rect">
            <a:avLst/>
          </a:prstGeom>
        </p:spPr>
      </p:pic>
    </p:spTree>
    <p:extLst>
      <p:ext uri="{BB962C8B-B14F-4D97-AF65-F5344CB8AC3E}">
        <p14:creationId xmlns:p14="http://schemas.microsoft.com/office/powerpoint/2010/main" val="3989137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48</a:t>
            </a:fld>
            <a:endParaRPr lang="zh-TW" altLang="en-US">
              <a:solidFill>
                <a:prstClr val="black">
                  <a:tint val="75000"/>
                </a:prstClr>
              </a:solidFill>
            </a:endParaRPr>
          </a:p>
        </p:txBody>
      </p:sp>
      <p:sp>
        <p:nvSpPr>
          <p:cNvPr id="5" name="矩形 4"/>
          <p:cNvSpPr/>
          <p:nvPr/>
        </p:nvSpPr>
        <p:spPr>
          <a:xfrm>
            <a:off x="822829" y="1845797"/>
            <a:ext cx="2853148" cy="830997"/>
          </a:xfrm>
          <a:prstGeom prst="rect">
            <a:avLst/>
          </a:prstGeom>
          <a:solidFill>
            <a:srgbClr val="CCFF99"/>
          </a:solidFill>
          <a:ln>
            <a:solidFill>
              <a:schemeClr val="tx1"/>
            </a:solidFill>
          </a:ln>
        </p:spPr>
        <p:txBody>
          <a:bodyPr wrap="square">
            <a:spAutoFit/>
          </a:bodyPr>
          <a:lstStyle/>
          <a:p>
            <a:pPr algn="ctr"/>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B1.</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溫室總體規劃</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設計系統開發</a:t>
            </a:r>
            <a:endPar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矩形 5"/>
          <p:cNvSpPr/>
          <p:nvPr/>
        </p:nvSpPr>
        <p:spPr>
          <a:xfrm>
            <a:off x="4572895" y="1880600"/>
            <a:ext cx="2813071" cy="830997"/>
          </a:xfrm>
          <a:prstGeom prst="rect">
            <a:avLst/>
          </a:prstGeom>
          <a:solidFill>
            <a:srgbClr val="CCFF99"/>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B2.</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溫室優化設計</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系統開發</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8397081" y="1845797"/>
            <a:ext cx="2871511" cy="830997"/>
          </a:xfrm>
          <a:prstGeom prst="rect">
            <a:avLst/>
          </a:prstGeom>
          <a:solidFill>
            <a:srgbClr val="CCFF99"/>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B3.</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溫室設計專家</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知識系統整合</a:t>
            </a:r>
            <a:endPar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向右箭號 7"/>
          <p:cNvSpPr/>
          <p:nvPr/>
        </p:nvSpPr>
        <p:spPr>
          <a:xfrm>
            <a:off x="3875449" y="2094492"/>
            <a:ext cx="501477" cy="39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prstClr val="white"/>
              </a:solidFill>
            </a:endParaRPr>
          </a:p>
        </p:txBody>
      </p:sp>
      <p:sp>
        <p:nvSpPr>
          <p:cNvPr id="12" name="向右箭號 11"/>
          <p:cNvSpPr/>
          <p:nvPr/>
        </p:nvSpPr>
        <p:spPr>
          <a:xfrm>
            <a:off x="7555845" y="2094492"/>
            <a:ext cx="501477" cy="39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prstClr val="white"/>
              </a:solidFill>
            </a:endParaRPr>
          </a:p>
        </p:txBody>
      </p:sp>
      <p:sp>
        <p:nvSpPr>
          <p:cNvPr id="13" name="Rectangle 19"/>
          <p:cNvSpPr>
            <a:spLocks noChangeArrowheads="1"/>
          </p:cNvSpPr>
          <p:nvPr/>
        </p:nvSpPr>
        <p:spPr bwMode="auto">
          <a:xfrm>
            <a:off x="3014915" y="859230"/>
            <a:ext cx="5929029" cy="485192"/>
          </a:xfrm>
          <a:prstGeom prst="rect">
            <a:avLst/>
          </a:prstGeom>
          <a:solidFill>
            <a:schemeClr val="accent6">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溫室構造設計輔助專家系統開發</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822829" y="2847975"/>
            <a:ext cx="2920914" cy="350837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作物生產需求</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環境控制需求</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Times New Roman" pitchFamily="18" charset="0"/>
                <a:ea typeface="標楷體" panose="03000509000000000000" pitchFamily="65" charset="-120"/>
                <a:cs typeface="Times New Roman" pitchFamily="18" charset="0"/>
              </a:rPr>
              <a:t>地理環境分析</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型式構造選擇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環控系統選擇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溫室材料選擇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7.</a:t>
            </a:r>
            <a:r>
              <a:rPr lang="zh-TW" altLang="en-US" sz="2400" b="1" dirty="0">
                <a:solidFill>
                  <a:prstClr val="black"/>
                </a:solidFill>
                <a:latin typeface="標楷體" panose="03000509000000000000" pitchFamily="65" charset="-120"/>
                <a:ea typeface="標楷體" panose="03000509000000000000" pitchFamily="65" charset="-120"/>
              </a:rPr>
              <a:t>綜合成本分析</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8.</a:t>
            </a:r>
            <a:r>
              <a:rPr lang="zh-TW" altLang="en-US" sz="2400" b="1" dirty="0">
                <a:solidFill>
                  <a:prstClr val="black"/>
                </a:solidFill>
                <a:latin typeface="標楷體" panose="03000509000000000000" pitchFamily="65" charset="-120"/>
                <a:ea typeface="標楷體" panose="03000509000000000000" pitchFamily="65" charset="-120"/>
              </a:rPr>
              <a:t>性能風險分析</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9.</a:t>
            </a:r>
            <a:r>
              <a:rPr lang="zh-TW" altLang="en-US" sz="2400" b="1" dirty="0">
                <a:solidFill>
                  <a:prstClr val="black"/>
                </a:solidFill>
                <a:latin typeface="標楷體" panose="03000509000000000000" pitchFamily="65" charset="-120"/>
                <a:ea typeface="標楷體" panose="03000509000000000000" pitchFamily="65" charset="-120"/>
              </a:rPr>
              <a:t>決策設計分析</a:t>
            </a:r>
          </a:p>
        </p:txBody>
      </p:sp>
      <p:sp>
        <p:nvSpPr>
          <p:cNvPr id="16" name="矩形 15"/>
          <p:cNvSpPr/>
          <p:nvPr/>
        </p:nvSpPr>
        <p:spPr>
          <a:xfrm>
            <a:off x="4465052" y="2847975"/>
            <a:ext cx="2920914" cy="26994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材料優化設計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形狀優化設計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Times New Roman" pitchFamily="18" charset="0"/>
                <a:ea typeface="標楷體" panose="03000509000000000000" pitchFamily="65" charset="-120"/>
                <a:cs typeface="Times New Roman" pitchFamily="18" charset="0"/>
              </a:rPr>
              <a:t>處理優化設計</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機能優化設計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安全性能優化</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綜合成本優化</a:t>
            </a:r>
            <a:endParaRPr lang="en-US" altLang="zh-TW" sz="2400" b="1" dirty="0">
              <a:solidFill>
                <a:prstClr val="black"/>
              </a:solidFill>
              <a:latin typeface="標楷體" panose="03000509000000000000" pitchFamily="65" charset="-120"/>
              <a:ea typeface="標楷體" panose="03000509000000000000" pitchFamily="65" charset="-120"/>
            </a:endParaRPr>
          </a:p>
        </p:txBody>
      </p:sp>
      <p:sp>
        <p:nvSpPr>
          <p:cNvPr id="17" name="矩形 16"/>
          <p:cNvSpPr/>
          <p:nvPr/>
        </p:nvSpPr>
        <p:spPr>
          <a:xfrm>
            <a:off x="8397081" y="2847975"/>
            <a:ext cx="2920914" cy="261388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標楷體" panose="03000509000000000000" pitchFamily="65" charset="-120"/>
                <a:ea typeface="標楷體" panose="03000509000000000000" pitchFamily="65" charset="-120"/>
              </a:rPr>
              <a:t>使用</a:t>
            </a:r>
            <a:r>
              <a:rPr lang="zh-TW" altLang="en-US" sz="2400" b="1" dirty="0">
                <a:solidFill>
                  <a:prstClr val="black"/>
                </a:solidFill>
                <a:latin typeface="Times New Roman" pitchFamily="18" charset="0"/>
                <a:ea typeface="標楷體" panose="03000509000000000000" pitchFamily="65" charset="-120"/>
                <a:cs typeface="Times New Roman" pitchFamily="18" charset="0"/>
              </a:rPr>
              <a:t>介面整合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標楷體" panose="03000509000000000000" pitchFamily="65" charset="-120"/>
                <a:ea typeface="標楷體" panose="03000509000000000000" pitchFamily="65" charset="-120"/>
              </a:rPr>
              <a:t>全</a:t>
            </a:r>
            <a:r>
              <a:rPr lang="zh-TW" altLang="en-US" sz="2400" b="1" dirty="0">
                <a:solidFill>
                  <a:prstClr val="black"/>
                </a:solidFill>
                <a:latin typeface="Times New Roman" pitchFamily="18" charset="0"/>
                <a:ea typeface="標楷體" panose="03000509000000000000" pitchFamily="65" charset="-120"/>
                <a:cs typeface="Times New Roman" pitchFamily="18" charset="0"/>
              </a:rPr>
              <a:t>知識庫整合</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標楷體" panose="03000509000000000000" pitchFamily="65" charset="-120"/>
                <a:ea typeface="標楷體" panose="03000509000000000000" pitchFamily="65" charset="-120"/>
              </a:rPr>
              <a:t>決策機制整合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專家使用測試</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設計使用測試</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應用使用測試</a:t>
            </a:r>
            <a:endParaRPr lang="en-US" altLang="zh-TW" sz="2400" b="1" dirty="0">
              <a:solidFill>
                <a:prstClr val="black"/>
              </a:solidFill>
              <a:latin typeface="標楷體" panose="03000509000000000000" pitchFamily="65" charset="-120"/>
              <a:ea typeface="標楷體" panose="03000509000000000000" pitchFamily="65" charset="-120"/>
            </a:endParaRPr>
          </a:p>
        </p:txBody>
      </p:sp>
      <p:sp>
        <p:nvSpPr>
          <p:cNvPr id="14" name="文字方塊 13"/>
          <p:cNvSpPr txBox="1"/>
          <p:nvPr/>
        </p:nvSpPr>
        <p:spPr>
          <a:xfrm>
            <a:off x="133731" y="96245"/>
            <a:ext cx="5706237" cy="584775"/>
          </a:xfrm>
          <a:prstGeom prst="rect">
            <a:avLst/>
          </a:prstGeom>
          <a:noFill/>
        </p:spPr>
        <p:txBody>
          <a:bodyPr wrap="square" rtlCol="0">
            <a:spAutoFit/>
          </a:bodyPr>
          <a:lstStyle/>
          <a:p>
            <a:r>
              <a:rPr lang="zh-TW" altLang="en-US" sz="3200" b="1" dirty="0">
                <a:solidFill>
                  <a:prstClr val="black"/>
                </a:solidFill>
                <a:latin typeface="標楷體" panose="03000509000000000000" pitchFamily="65" charset="-120"/>
                <a:ea typeface="標楷體" panose="03000509000000000000" pitchFamily="65" charset="-120"/>
              </a:rPr>
              <a:t>五、</a:t>
            </a:r>
            <a:r>
              <a:rPr lang="en-US" altLang="zh-TW" sz="3200" b="1" dirty="0">
                <a:solidFill>
                  <a:prstClr val="black"/>
                </a:solidFill>
                <a:latin typeface="標楷體" panose="03000509000000000000" pitchFamily="65" charset="-120"/>
                <a:ea typeface="標楷體" panose="03000509000000000000" pitchFamily="65" charset="-120"/>
              </a:rPr>
              <a:t>110</a:t>
            </a:r>
            <a:r>
              <a:rPr lang="zh-TW" altLang="en-US" sz="3200" b="1" dirty="0">
                <a:solidFill>
                  <a:prstClr val="black"/>
                </a:solidFill>
                <a:latin typeface="標楷體" panose="03000509000000000000" pitchFamily="65" charset="-120"/>
                <a:ea typeface="標楷體" panose="03000509000000000000" pitchFamily="65" charset="-120"/>
              </a:rPr>
              <a:t>年度先期研究與規劃</a:t>
            </a:r>
          </a:p>
        </p:txBody>
      </p:sp>
    </p:spTree>
    <p:extLst>
      <p:ext uri="{BB962C8B-B14F-4D97-AF65-F5344CB8AC3E}">
        <p14:creationId xmlns:p14="http://schemas.microsoft.com/office/powerpoint/2010/main" val="1137530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49</a:t>
            </a:fld>
            <a:endParaRPr lang="zh-TW" altLang="en-US" dirty="0">
              <a:solidFill>
                <a:prstClr val="black">
                  <a:tint val="75000"/>
                </a:prstClr>
              </a:solidFill>
            </a:endParaRPr>
          </a:p>
        </p:txBody>
      </p:sp>
      <p:pic>
        <p:nvPicPr>
          <p:cNvPr id="6" name="圖片 5"/>
          <p:cNvPicPr>
            <a:picLocks noChangeAspect="1"/>
          </p:cNvPicPr>
          <p:nvPr/>
        </p:nvPicPr>
        <p:blipFill>
          <a:blip r:embed="rId2"/>
          <a:stretch>
            <a:fillRect/>
          </a:stretch>
        </p:blipFill>
        <p:spPr>
          <a:xfrm>
            <a:off x="0" y="1316513"/>
            <a:ext cx="1952625" cy="3314700"/>
          </a:xfrm>
          <a:prstGeom prst="rect">
            <a:avLst/>
          </a:prstGeom>
        </p:spPr>
      </p:pic>
      <p:sp>
        <p:nvSpPr>
          <p:cNvPr id="7" name="向右箭號 6"/>
          <p:cNvSpPr/>
          <p:nvPr/>
        </p:nvSpPr>
        <p:spPr>
          <a:xfrm>
            <a:off x="1637247" y="1762125"/>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28600" y="371475"/>
            <a:ext cx="2421731"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溫室作物選擇</a:t>
            </a:r>
          </a:p>
        </p:txBody>
      </p:sp>
      <p:pic>
        <p:nvPicPr>
          <p:cNvPr id="9" name="圖片 8"/>
          <p:cNvPicPr>
            <a:picLocks noChangeAspect="1"/>
          </p:cNvPicPr>
          <p:nvPr/>
        </p:nvPicPr>
        <p:blipFill rotWithShape="1">
          <a:blip r:embed="rId3"/>
          <a:srcRect r="15700"/>
          <a:stretch/>
        </p:blipFill>
        <p:spPr>
          <a:xfrm>
            <a:off x="1952625" y="1316513"/>
            <a:ext cx="2301340" cy="2847976"/>
          </a:xfrm>
          <a:prstGeom prst="rect">
            <a:avLst/>
          </a:prstGeom>
          <a:ln>
            <a:solidFill>
              <a:schemeClr val="tx1"/>
            </a:solidFill>
          </a:ln>
        </p:spPr>
      </p:pic>
      <p:sp>
        <p:nvSpPr>
          <p:cNvPr id="10" name="向右箭號 9"/>
          <p:cNvSpPr/>
          <p:nvPr/>
        </p:nvSpPr>
        <p:spPr>
          <a:xfrm>
            <a:off x="2650331" y="230505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rotWithShape="1">
          <a:blip r:embed="rId4"/>
          <a:srcRect t="11192"/>
          <a:stretch/>
        </p:blipFill>
        <p:spPr>
          <a:xfrm>
            <a:off x="3103295" y="1895475"/>
            <a:ext cx="9088705" cy="4404566"/>
          </a:xfrm>
          <a:prstGeom prst="rect">
            <a:avLst/>
          </a:prstGeom>
          <a:ln>
            <a:solidFill>
              <a:schemeClr val="tx1"/>
            </a:solidFill>
          </a:ln>
        </p:spPr>
      </p:pic>
    </p:spTree>
    <p:extLst>
      <p:ext uri="{BB962C8B-B14F-4D97-AF65-F5344CB8AC3E}">
        <p14:creationId xmlns:p14="http://schemas.microsoft.com/office/powerpoint/2010/main" val="97783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5547" y="178485"/>
            <a:ext cx="2984373" cy="711198"/>
          </a:xfrm>
        </p:spPr>
        <p:txBody>
          <a:bodyPr>
            <a:normAutofit/>
          </a:bodyPr>
          <a:lstStyle/>
          <a:p>
            <a:r>
              <a:rPr lang="zh-TW" altLang="en-US" sz="3200" b="1" dirty="0">
                <a:latin typeface="標楷體" panose="03000509000000000000" pitchFamily="65" charset="-120"/>
                <a:ea typeface="標楷體" panose="03000509000000000000" pitchFamily="65" charset="-120"/>
              </a:rPr>
              <a:t>三、研究方法</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a:t>
            </a:fld>
            <a:endParaRPr lang="zh-TW" altLang="en-US" dirty="0">
              <a:solidFill>
                <a:prstClr val="black">
                  <a:tint val="75000"/>
                </a:prstClr>
              </a:solidFill>
            </a:endParaRPr>
          </a:p>
        </p:txBody>
      </p:sp>
      <p:sp>
        <p:nvSpPr>
          <p:cNvPr id="5" name="矩形 4"/>
          <p:cNvSpPr/>
          <p:nvPr/>
        </p:nvSpPr>
        <p:spPr>
          <a:xfrm>
            <a:off x="352425" y="1024129"/>
            <a:ext cx="11001375" cy="4300216"/>
          </a:xfrm>
          <a:prstGeom prst="rect">
            <a:avLst/>
          </a:prstGeom>
        </p:spPr>
        <p:txBody>
          <a:bodyPr wrap="square">
            <a:spAutoFit/>
          </a:bodyPr>
          <a:lstStyle/>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專家知識指導</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農業作物專家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國立中興大學園藝系李文汕教授</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退休</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指導作物生長與溫室應用的相關技術</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農業設施專家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國立中興大學生物機電工程系黃裕益教授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指導農業設施建置與作物生長及環境控制之關聯技術</a:t>
            </a: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資訊系統專家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國立高雄科技大學電腦與通訊工程系江傳文教授</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指導農業專家系統之資料結構與人工智慧演算法設計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84340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l="6027"/>
          <a:stretch/>
        </p:blipFill>
        <p:spPr>
          <a:xfrm>
            <a:off x="2305050" y="1063703"/>
            <a:ext cx="8496300" cy="5441872"/>
          </a:xfrm>
          <a:prstGeom prst="rect">
            <a:avLst/>
          </a:prstGeom>
          <a:ln>
            <a:solidFill>
              <a:schemeClr val="tx1"/>
            </a:solidFill>
          </a:ln>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50</a:t>
            </a:fld>
            <a:endParaRPr lang="zh-TW" altLang="en-US" dirty="0">
              <a:solidFill>
                <a:prstClr val="black">
                  <a:tint val="75000"/>
                </a:prstClr>
              </a:solidFill>
            </a:endParaRPr>
          </a:p>
        </p:txBody>
      </p:sp>
      <p:sp>
        <p:nvSpPr>
          <p:cNvPr id="6" name="文字方塊 5"/>
          <p:cNvSpPr txBox="1"/>
          <p:nvPr/>
        </p:nvSpPr>
        <p:spPr>
          <a:xfrm>
            <a:off x="228601" y="371475"/>
            <a:ext cx="3075432"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作物環境需求分析</a:t>
            </a:r>
          </a:p>
        </p:txBody>
      </p:sp>
      <p:pic>
        <p:nvPicPr>
          <p:cNvPr id="7" name="圖片 6"/>
          <p:cNvPicPr>
            <a:picLocks noChangeAspect="1"/>
          </p:cNvPicPr>
          <p:nvPr/>
        </p:nvPicPr>
        <p:blipFill>
          <a:blip r:embed="rId3"/>
          <a:stretch>
            <a:fillRect/>
          </a:stretch>
        </p:blipFill>
        <p:spPr>
          <a:xfrm>
            <a:off x="0" y="1316513"/>
            <a:ext cx="1952625" cy="3314700"/>
          </a:xfrm>
          <a:prstGeom prst="rect">
            <a:avLst/>
          </a:prstGeom>
        </p:spPr>
      </p:pic>
      <p:sp>
        <p:nvSpPr>
          <p:cNvPr id="8" name="向右箭號 7"/>
          <p:cNvSpPr/>
          <p:nvPr/>
        </p:nvSpPr>
        <p:spPr>
          <a:xfrm>
            <a:off x="1694397" y="200025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82290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51</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r="19166"/>
          <a:stretch/>
        </p:blipFill>
        <p:spPr>
          <a:xfrm>
            <a:off x="3866026" y="231776"/>
            <a:ext cx="6468599" cy="6474481"/>
          </a:xfrm>
          <a:prstGeom prst="rect">
            <a:avLst/>
          </a:prstGeom>
          <a:ln>
            <a:solidFill>
              <a:schemeClr val="tx1"/>
            </a:solidFill>
          </a:ln>
        </p:spPr>
      </p:pic>
      <p:sp>
        <p:nvSpPr>
          <p:cNvPr id="6" name="文字方塊 5"/>
          <p:cNvSpPr txBox="1"/>
          <p:nvPr/>
        </p:nvSpPr>
        <p:spPr>
          <a:xfrm>
            <a:off x="182688" y="231776"/>
            <a:ext cx="3089149"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種植地區環境分析</a:t>
            </a:r>
          </a:p>
        </p:txBody>
      </p:sp>
      <p:pic>
        <p:nvPicPr>
          <p:cNvPr id="7" name="圖片 6"/>
          <p:cNvPicPr>
            <a:picLocks noChangeAspect="1"/>
          </p:cNvPicPr>
          <p:nvPr/>
        </p:nvPicPr>
        <p:blipFill>
          <a:blip r:embed="rId3"/>
          <a:stretch>
            <a:fillRect/>
          </a:stretch>
        </p:blipFill>
        <p:spPr>
          <a:xfrm>
            <a:off x="1438275" y="1126013"/>
            <a:ext cx="1952625" cy="3314700"/>
          </a:xfrm>
          <a:prstGeom prst="rect">
            <a:avLst/>
          </a:prstGeom>
        </p:spPr>
      </p:pic>
      <p:sp>
        <p:nvSpPr>
          <p:cNvPr id="8" name="向右箭號 7"/>
          <p:cNvSpPr/>
          <p:nvPr/>
        </p:nvSpPr>
        <p:spPr>
          <a:xfrm>
            <a:off x="3124200" y="205740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93535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52</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848099" y="238491"/>
            <a:ext cx="8211241" cy="6482986"/>
          </a:xfrm>
          <a:prstGeom prst="rect">
            <a:avLst/>
          </a:prstGeom>
          <a:ln>
            <a:solidFill>
              <a:schemeClr val="tx1"/>
            </a:solidFill>
          </a:ln>
        </p:spPr>
      </p:pic>
      <p:sp>
        <p:nvSpPr>
          <p:cNvPr id="6" name="文字方塊 5"/>
          <p:cNvSpPr txBox="1"/>
          <p:nvPr/>
        </p:nvSpPr>
        <p:spPr>
          <a:xfrm>
            <a:off x="295275" y="238491"/>
            <a:ext cx="3095625"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作物</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地區溫度比較</a:t>
            </a:r>
          </a:p>
        </p:txBody>
      </p:sp>
      <p:pic>
        <p:nvPicPr>
          <p:cNvPr id="7" name="圖片 6"/>
          <p:cNvPicPr>
            <a:picLocks noChangeAspect="1"/>
          </p:cNvPicPr>
          <p:nvPr/>
        </p:nvPicPr>
        <p:blipFill>
          <a:blip r:embed="rId3"/>
          <a:stretch>
            <a:fillRect/>
          </a:stretch>
        </p:blipFill>
        <p:spPr>
          <a:xfrm>
            <a:off x="1438275" y="1126013"/>
            <a:ext cx="1952625" cy="3314700"/>
          </a:xfrm>
          <a:prstGeom prst="rect">
            <a:avLst/>
          </a:prstGeom>
        </p:spPr>
      </p:pic>
      <p:sp>
        <p:nvSpPr>
          <p:cNvPr id="8" name="向右箭號 7"/>
          <p:cNvSpPr/>
          <p:nvPr/>
        </p:nvSpPr>
        <p:spPr>
          <a:xfrm>
            <a:off x="3095625" y="1990725"/>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43582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53</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r="26323"/>
          <a:stretch/>
        </p:blipFill>
        <p:spPr>
          <a:xfrm>
            <a:off x="2381488" y="127002"/>
            <a:ext cx="7715692" cy="6594475"/>
          </a:xfrm>
          <a:prstGeom prst="rect">
            <a:avLst/>
          </a:prstGeom>
        </p:spPr>
      </p:pic>
      <p:pic>
        <p:nvPicPr>
          <p:cNvPr id="6" name="圖片 5"/>
          <p:cNvPicPr>
            <a:picLocks noChangeAspect="1"/>
          </p:cNvPicPr>
          <p:nvPr/>
        </p:nvPicPr>
        <p:blipFill>
          <a:blip r:embed="rId3"/>
          <a:stretch>
            <a:fillRect/>
          </a:stretch>
        </p:blipFill>
        <p:spPr>
          <a:xfrm>
            <a:off x="0" y="781050"/>
            <a:ext cx="1952625" cy="3314700"/>
          </a:xfrm>
          <a:prstGeom prst="rect">
            <a:avLst/>
          </a:prstGeom>
        </p:spPr>
      </p:pic>
      <p:sp>
        <p:nvSpPr>
          <p:cNvPr id="7" name="向右箭號 6"/>
          <p:cNvSpPr/>
          <p:nvPr/>
        </p:nvSpPr>
        <p:spPr>
          <a:xfrm>
            <a:off x="1597938" y="1828800"/>
            <a:ext cx="709374" cy="35356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 y="152400"/>
            <a:ext cx="2381488"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地理環境分析</a:t>
            </a:r>
          </a:p>
        </p:txBody>
      </p:sp>
      <p:pic>
        <p:nvPicPr>
          <p:cNvPr id="9" name="圖片 8"/>
          <p:cNvPicPr>
            <a:picLocks noChangeAspect="1"/>
          </p:cNvPicPr>
          <p:nvPr/>
        </p:nvPicPr>
        <p:blipFill>
          <a:blip r:embed="rId4"/>
          <a:stretch>
            <a:fillRect/>
          </a:stretch>
        </p:blipFill>
        <p:spPr>
          <a:xfrm>
            <a:off x="10173618" y="409575"/>
            <a:ext cx="1818061" cy="6311902"/>
          </a:xfrm>
          <a:prstGeom prst="rect">
            <a:avLst/>
          </a:prstGeom>
        </p:spPr>
      </p:pic>
    </p:spTree>
    <p:extLst>
      <p:ext uri="{BB962C8B-B14F-4D97-AF65-F5344CB8AC3E}">
        <p14:creationId xmlns:p14="http://schemas.microsoft.com/office/powerpoint/2010/main" val="1697109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54</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0" y="781050"/>
            <a:ext cx="1952625" cy="3314700"/>
          </a:xfrm>
          <a:prstGeom prst="rect">
            <a:avLst/>
          </a:prstGeom>
        </p:spPr>
      </p:pic>
      <p:sp>
        <p:nvSpPr>
          <p:cNvPr id="6" name="向右箭號 5"/>
          <p:cNvSpPr/>
          <p:nvPr/>
        </p:nvSpPr>
        <p:spPr>
          <a:xfrm>
            <a:off x="1657350" y="2171699"/>
            <a:ext cx="676276" cy="2762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60401" y="84963"/>
            <a:ext cx="1792224"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溫室設計</a:t>
            </a:r>
          </a:p>
        </p:txBody>
      </p:sp>
      <p:sp>
        <p:nvSpPr>
          <p:cNvPr id="8" name="圓角矩形 7"/>
          <p:cNvSpPr/>
          <p:nvPr/>
        </p:nvSpPr>
        <p:spPr>
          <a:xfrm>
            <a:off x="2333627" y="476250"/>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型式設計</a:t>
            </a:r>
          </a:p>
        </p:txBody>
      </p:sp>
      <p:sp>
        <p:nvSpPr>
          <p:cNvPr id="9" name="圓角矩形 8"/>
          <p:cNvSpPr/>
          <p:nvPr/>
        </p:nvSpPr>
        <p:spPr>
          <a:xfrm>
            <a:off x="2333626" y="993428"/>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連棟設計</a:t>
            </a:r>
          </a:p>
        </p:txBody>
      </p:sp>
      <p:sp>
        <p:nvSpPr>
          <p:cNvPr id="10" name="圓角矩形 9"/>
          <p:cNvSpPr/>
          <p:nvPr/>
        </p:nvSpPr>
        <p:spPr>
          <a:xfrm>
            <a:off x="2352674" y="1510606"/>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方位設計</a:t>
            </a:r>
          </a:p>
        </p:txBody>
      </p:sp>
      <p:sp>
        <p:nvSpPr>
          <p:cNvPr id="11" name="圓角矩形 10"/>
          <p:cNvSpPr/>
          <p:nvPr/>
        </p:nvSpPr>
        <p:spPr>
          <a:xfrm>
            <a:off x="2376485" y="2489894"/>
            <a:ext cx="1352551"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尺寸設計</a:t>
            </a:r>
          </a:p>
        </p:txBody>
      </p:sp>
      <p:sp>
        <p:nvSpPr>
          <p:cNvPr id="12" name="圓角矩形 11"/>
          <p:cNvSpPr/>
          <p:nvPr/>
        </p:nvSpPr>
        <p:spPr>
          <a:xfrm>
            <a:off x="2376485" y="2000250"/>
            <a:ext cx="1352551"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分布設計</a:t>
            </a:r>
          </a:p>
        </p:txBody>
      </p:sp>
      <p:sp>
        <p:nvSpPr>
          <p:cNvPr id="13" name="圓角矩形 12"/>
          <p:cNvSpPr/>
          <p:nvPr/>
        </p:nvSpPr>
        <p:spPr>
          <a:xfrm>
            <a:off x="2343152" y="2979538"/>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披覆設計</a:t>
            </a:r>
          </a:p>
        </p:txBody>
      </p:sp>
      <p:sp>
        <p:nvSpPr>
          <p:cNvPr id="14" name="圓角矩形 13"/>
          <p:cNvSpPr/>
          <p:nvPr/>
        </p:nvSpPr>
        <p:spPr>
          <a:xfrm>
            <a:off x="2343151" y="3496716"/>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結構設計</a:t>
            </a:r>
          </a:p>
        </p:txBody>
      </p:sp>
      <p:sp>
        <p:nvSpPr>
          <p:cNvPr id="15" name="圓角矩形 14"/>
          <p:cNvSpPr/>
          <p:nvPr/>
        </p:nvSpPr>
        <p:spPr>
          <a:xfrm>
            <a:off x="2362199" y="4013894"/>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材料設計</a:t>
            </a:r>
          </a:p>
        </p:txBody>
      </p:sp>
      <p:sp>
        <p:nvSpPr>
          <p:cNvPr id="17" name="圓角矩形 16"/>
          <p:cNvSpPr/>
          <p:nvPr/>
        </p:nvSpPr>
        <p:spPr>
          <a:xfrm>
            <a:off x="2386010" y="4503538"/>
            <a:ext cx="1352551"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基礎設計</a:t>
            </a:r>
          </a:p>
        </p:txBody>
      </p:sp>
      <p:sp>
        <p:nvSpPr>
          <p:cNvPr id="18" name="圓角矩形 17"/>
          <p:cNvSpPr/>
          <p:nvPr/>
        </p:nvSpPr>
        <p:spPr>
          <a:xfrm>
            <a:off x="2386010" y="4993182"/>
            <a:ext cx="1352551"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補強設計</a:t>
            </a:r>
          </a:p>
        </p:txBody>
      </p:sp>
      <p:pic>
        <p:nvPicPr>
          <p:cNvPr id="20" name="圖片 19"/>
          <p:cNvPicPr>
            <a:picLocks noChangeAspect="1"/>
          </p:cNvPicPr>
          <p:nvPr/>
        </p:nvPicPr>
        <p:blipFill rotWithShape="1">
          <a:blip r:embed="rId3"/>
          <a:srcRect b="66626"/>
          <a:stretch/>
        </p:blipFill>
        <p:spPr>
          <a:xfrm>
            <a:off x="4029076" y="443508"/>
            <a:ext cx="4343399" cy="1445270"/>
          </a:xfrm>
          <a:prstGeom prst="rect">
            <a:avLst/>
          </a:prstGeom>
        </p:spPr>
      </p:pic>
      <p:pic>
        <p:nvPicPr>
          <p:cNvPr id="22" name="圖片 21"/>
          <p:cNvPicPr>
            <a:picLocks noChangeAspect="1"/>
          </p:cNvPicPr>
          <p:nvPr/>
        </p:nvPicPr>
        <p:blipFill rotWithShape="1">
          <a:blip r:embed="rId3"/>
          <a:srcRect t="32957" r="55664" b="36242"/>
          <a:stretch/>
        </p:blipFill>
        <p:spPr>
          <a:xfrm>
            <a:off x="8324852" y="446634"/>
            <a:ext cx="2162175" cy="1428750"/>
          </a:xfrm>
          <a:prstGeom prst="rect">
            <a:avLst/>
          </a:prstGeom>
        </p:spPr>
      </p:pic>
      <p:pic>
        <p:nvPicPr>
          <p:cNvPr id="19" name="圖片 18"/>
          <p:cNvPicPr>
            <a:picLocks noChangeAspect="1"/>
          </p:cNvPicPr>
          <p:nvPr/>
        </p:nvPicPr>
        <p:blipFill rotWithShape="1">
          <a:blip r:embed="rId3"/>
          <a:srcRect t="65321" r="62648"/>
          <a:stretch/>
        </p:blipFill>
        <p:spPr>
          <a:xfrm>
            <a:off x="10487026" y="468512"/>
            <a:ext cx="1628773" cy="1391691"/>
          </a:xfrm>
          <a:prstGeom prst="rect">
            <a:avLst/>
          </a:prstGeom>
        </p:spPr>
      </p:pic>
      <p:pic>
        <p:nvPicPr>
          <p:cNvPr id="25" name="圖片 24"/>
          <p:cNvPicPr>
            <a:picLocks noChangeAspect="1"/>
          </p:cNvPicPr>
          <p:nvPr/>
        </p:nvPicPr>
        <p:blipFill rotWithShape="1">
          <a:blip r:embed="rId4"/>
          <a:srcRect t="7738"/>
          <a:stretch/>
        </p:blipFill>
        <p:spPr>
          <a:xfrm>
            <a:off x="4029075" y="1963187"/>
            <a:ext cx="8086723" cy="1981204"/>
          </a:xfrm>
          <a:prstGeom prst="rect">
            <a:avLst/>
          </a:prstGeom>
        </p:spPr>
      </p:pic>
      <p:pic>
        <p:nvPicPr>
          <p:cNvPr id="26" name="圖片 25"/>
          <p:cNvPicPr>
            <a:picLocks noChangeAspect="1"/>
          </p:cNvPicPr>
          <p:nvPr/>
        </p:nvPicPr>
        <p:blipFill>
          <a:blip r:embed="rId5"/>
          <a:stretch>
            <a:fillRect/>
          </a:stretch>
        </p:blipFill>
        <p:spPr>
          <a:xfrm>
            <a:off x="4157669" y="3984905"/>
            <a:ext cx="4610100" cy="1232114"/>
          </a:xfrm>
          <a:prstGeom prst="rect">
            <a:avLst/>
          </a:prstGeom>
        </p:spPr>
      </p:pic>
      <p:pic>
        <p:nvPicPr>
          <p:cNvPr id="27" name="圖片 26"/>
          <p:cNvPicPr>
            <a:picLocks noChangeAspect="1"/>
          </p:cNvPicPr>
          <p:nvPr/>
        </p:nvPicPr>
        <p:blipFill rotWithShape="1">
          <a:blip r:embed="rId6"/>
          <a:srcRect r="76462" b="32094"/>
          <a:stretch/>
        </p:blipFill>
        <p:spPr>
          <a:xfrm>
            <a:off x="8767769" y="3912682"/>
            <a:ext cx="1614481" cy="1436806"/>
          </a:xfrm>
          <a:prstGeom prst="rect">
            <a:avLst/>
          </a:prstGeom>
        </p:spPr>
      </p:pic>
    </p:spTree>
    <p:extLst>
      <p:ext uri="{BB962C8B-B14F-4D97-AF65-F5344CB8AC3E}">
        <p14:creationId xmlns:p14="http://schemas.microsoft.com/office/powerpoint/2010/main" val="2178587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8241816" y="1417693"/>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5669747" y="1385887"/>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2879586" y="1423275"/>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55</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487680" y="521591"/>
            <a:ext cx="2096631" cy="3559159"/>
          </a:xfrm>
          <a:prstGeom prst="rect">
            <a:avLst/>
          </a:prstGeom>
        </p:spPr>
      </p:pic>
      <p:sp>
        <p:nvSpPr>
          <p:cNvPr id="6" name="向右箭號 5"/>
          <p:cNvSpPr/>
          <p:nvPr/>
        </p:nvSpPr>
        <p:spPr>
          <a:xfrm>
            <a:off x="2264259" y="2309308"/>
            <a:ext cx="531008" cy="29363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文字方塊 6"/>
          <p:cNvSpPr txBox="1"/>
          <p:nvPr/>
        </p:nvSpPr>
        <p:spPr>
          <a:xfrm>
            <a:off x="185960" y="88253"/>
            <a:ext cx="1952625"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環控設計</a:t>
            </a:r>
          </a:p>
        </p:txBody>
      </p:sp>
      <p:sp>
        <p:nvSpPr>
          <p:cNvPr id="8" name="圓角矩形 7"/>
          <p:cNvSpPr/>
          <p:nvPr/>
        </p:nvSpPr>
        <p:spPr>
          <a:xfrm>
            <a:off x="8384692" y="1708848"/>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光環境控制</a:t>
            </a:r>
          </a:p>
        </p:txBody>
      </p:sp>
      <p:sp>
        <p:nvSpPr>
          <p:cNvPr id="9" name="圓角矩形 8"/>
          <p:cNvSpPr/>
          <p:nvPr/>
        </p:nvSpPr>
        <p:spPr>
          <a:xfrm>
            <a:off x="8412483" y="2277505"/>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溫環境控制</a:t>
            </a:r>
          </a:p>
        </p:txBody>
      </p:sp>
      <p:sp>
        <p:nvSpPr>
          <p:cNvPr id="10" name="圓角矩形 9"/>
          <p:cNvSpPr/>
          <p:nvPr/>
        </p:nvSpPr>
        <p:spPr>
          <a:xfrm>
            <a:off x="8384692" y="2890396"/>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氣環境控制</a:t>
            </a:r>
          </a:p>
        </p:txBody>
      </p:sp>
      <p:sp>
        <p:nvSpPr>
          <p:cNvPr id="23" name="圓角矩形 22"/>
          <p:cNvSpPr/>
          <p:nvPr/>
        </p:nvSpPr>
        <p:spPr>
          <a:xfrm>
            <a:off x="2986739" y="1657083"/>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光環境需求</a:t>
            </a:r>
          </a:p>
        </p:txBody>
      </p:sp>
      <p:sp>
        <p:nvSpPr>
          <p:cNvPr id="24" name="圓角矩形 23"/>
          <p:cNvSpPr/>
          <p:nvPr/>
        </p:nvSpPr>
        <p:spPr>
          <a:xfrm>
            <a:off x="2986739" y="2246369"/>
            <a:ext cx="1412077"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溫環境需求</a:t>
            </a:r>
          </a:p>
        </p:txBody>
      </p:sp>
      <p:sp>
        <p:nvSpPr>
          <p:cNvPr id="28" name="圓角矩形 27"/>
          <p:cNvSpPr/>
          <p:nvPr/>
        </p:nvSpPr>
        <p:spPr>
          <a:xfrm>
            <a:off x="2986738" y="2835655"/>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氣環境需求</a:t>
            </a:r>
          </a:p>
        </p:txBody>
      </p:sp>
      <p:sp>
        <p:nvSpPr>
          <p:cNvPr id="29" name="圓角矩形 28"/>
          <p:cNvSpPr/>
          <p:nvPr/>
        </p:nvSpPr>
        <p:spPr>
          <a:xfrm>
            <a:off x="5776912" y="1642689"/>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光環境分析</a:t>
            </a:r>
          </a:p>
        </p:txBody>
      </p:sp>
      <p:sp>
        <p:nvSpPr>
          <p:cNvPr id="30" name="圓角矩形 29"/>
          <p:cNvSpPr/>
          <p:nvPr/>
        </p:nvSpPr>
        <p:spPr>
          <a:xfrm>
            <a:off x="5776912" y="2231975"/>
            <a:ext cx="1412077"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溫環境分析</a:t>
            </a:r>
          </a:p>
        </p:txBody>
      </p:sp>
      <p:sp>
        <p:nvSpPr>
          <p:cNvPr id="31" name="圓角矩形 30"/>
          <p:cNvSpPr/>
          <p:nvPr/>
        </p:nvSpPr>
        <p:spPr>
          <a:xfrm>
            <a:off x="5776911" y="2821261"/>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氣環境分析</a:t>
            </a:r>
          </a:p>
        </p:txBody>
      </p:sp>
      <p:sp>
        <p:nvSpPr>
          <p:cNvPr id="34" name="向右箭號 33"/>
          <p:cNvSpPr/>
          <p:nvPr/>
        </p:nvSpPr>
        <p:spPr>
          <a:xfrm>
            <a:off x="4964900" y="2252662"/>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5" name="向右箭號 34"/>
          <p:cNvSpPr/>
          <p:nvPr/>
        </p:nvSpPr>
        <p:spPr>
          <a:xfrm>
            <a:off x="7796207" y="242340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36" name="圖片 35"/>
          <p:cNvPicPr>
            <a:picLocks noChangeAspect="1"/>
          </p:cNvPicPr>
          <p:nvPr/>
        </p:nvPicPr>
        <p:blipFill rotWithShape="1">
          <a:blip r:embed="rId3"/>
          <a:srcRect l="2751" t="52324" r="22618" b="1040"/>
          <a:stretch/>
        </p:blipFill>
        <p:spPr>
          <a:xfrm>
            <a:off x="91362" y="4014227"/>
            <a:ext cx="3820748" cy="2588783"/>
          </a:xfrm>
          <a:prstGeom prst="rect">
            <a:avLst/>
          </a:prstGeom>
          <a:ln>
            <a:solidFill>
              <a:schemeClr val="tx1"/>
            </a:solidFill>
          </a:ln>
        </p:spPr>
      </p:pic>
      <p:pic>
        <p:nvPicPr>
          <p:cNvPr id="37" name="圖片 36"/>
          <p:cNvPicPr>
            <a:picLocks noChangeAspect="1"/>
          </p:cNvPicPr>
          <p:nvPr/>
        </p:nvPicPr>
        <p:blipFill rotWithShape="1">
          <a:blip r:embed="rId4"/>
          <a:srcRect l="2436" t="3080" r="21700" b="41530"/>
          <a:stretch/>
        </p:blipFill>
        <p:spPr>
          <a:xfrm>
            <a:off x="3726644" y="4028377"/>
            <a:ext cx="3917740" cy="2562925"/>
          </a:xfrm>
          <a:prstGeom prst="rect">
            <a:avLst/>
          </a:prstGeom>
          <a:ln>
            <a:solidFill>
              <a:schemeClr val="tx1"/>
            </a:solidFill>
          </a:ln>
        </p:spPr>
      </p:pic>
      <p:pic>
        <p:nvPicPr>
          <p:cNvPr id="38" name="圖片 37"/>
          <p:cNvPicPr>
            <a:picLocks noChangeAspect="1"/>
          </p:cNvPicPr>
          <p:nvPr/>
        </p:nvPicPr>
        <p:blipFill rotWithShape="1">
          <a:blip r:embed="rId4"/>
          <a:srcRect l="2784" t="61855" r="1947" b="3129"/>
          <a:stretch/>
        </p:blipFill>
        <p:spPr>
          <a:xfrm>
            <a:off x="7469094" y="4274231"/>
            <a:ext cx="4631545" cy="1431852"/>
          </a:xfrm>
          <a:prstGeom prst="rect">
            <a:avLst/>
          </a:prstGeom>
          <a:ln>
            <a:solidFill>
              <a:schemeClr val="tx1"/>
            </a:solidFill>
          </a:ln>
        </p:spPr>
      </p:pic>
      <p:sp>
        <p:nvSpPr>
          <p:cNvPr id="25" name="圓角矩形 22">
            <a:extLst>
              <a:ext uri="{FF2B5EF4-FFF2-40B4-BE49-F238E27FC236}">
                <a16:creationId xmlns:a16="http://schemas.microsoft.com/office/drawing/2014/main" xmlns="" id="{073D0CD9-B2F1-4468-AA0C-2376A9E04A08}"/>
              </a:ext>
            </a:extLst>
          </p:cNvPr>
          <p:cNvSpPr/>
          <p:nvPr/>
        </p:nvSpPr>
        <p:spPr>
          <a:xfrm>
            <a:off x="2729111" y="914765"/>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作物環境需求</a:t>
            </a:r>
          </a:p>
        </p:txBody>
      </p:sp>
      <p:sp>
        <p:nvSpPr>
          <p:cNvPr id="26" name="圓角矩形 22">
            <a:extLst>
              <a:ext uri="{FF2B5EF4-FFF2-40B4-BE49-F238E27FC236}">
                <a16:creationId xmlns:a16="http://schemas.microsoft.com/office/drawing/2014/main" xmlns="" id="{DC07F725-210E-451C-93CE-8DE1F975C182}"/>
              </a:ext>
            </a:extLst>
          </p:cNvPr>
          <p:cNvSpPr/>
          <p:nvPr/>
        </p:nvSpPr>
        <p:spPr>
          <a:xfrm>
            <a:off x="5519272" y="910329"/>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地理環境分析</a:t>
            </a:r>
          </a:p>
        </p:txBody>
      </p:sp>
      <p:sp>
        <p:nvSpPr>
          <p:cNvPr id="27" name="圓角矩形 22">
            <a:extLst>
              <a:ext uri="{FF2B5EF4-FFF2-40B4-BE49-F238E27FC236}">
                <a16:creationId xmlns:a16="http://schemas.microsoft.com/office/drawing/2014/main" xmlns="" id="{48C067D7-0567-43C9-91DA-C1E75759E9ED}"/>
              </a:ext>
            </a:extLst>
          </p:cNvPr>
          <p:cNvSpPr/>
          <p:nvPr/>
        </p:nvSpPr>
        <p:spPr>
          <a:xfrm>
            <a:off x="8091482" y="917422"/>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溫室環控系統</a:t>
            </a:r>
          </a:p>
        </p:txBody>
      </p:sp>
    </p:spTree>
    <p:extLst>
      <p:ext uri="{BB962C8B-B14F-4D97-AF65-F5344CB8AC3E}">
        <p14:creationId xmlns:p14="http://schemas.microsoft.com/office/powerpoint/2010/main" val="2399235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8258645" y="1475488"/>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2" name="矩形 31"/>
          <p:cNvSpPr/>
          <p:nvPr/>
        </p:nvSpPr>
        <p:spPr>
          <a:xfrm>
            <a:off x="5732138" y="1535811"/>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矩形 1"/>
          <p:cNvSpPr/>
          <p:nvPr/>
        </p:nvSpPr>
        <p:spPr>
          <a:xfrm>
            <a:off x="2992512" y="1553223"/>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56</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731520" y="902970"/>
            <a:ext cx="1952625" cy="3314700"/>
          </a:xfrm>
          <a:prstGeom prst="rect">
            <a:avLst/>
          </a:prstGeom>
        </p:spPr>
      </p:pic>
      <p:sp>
        <p:nvSpPr>
          <p:cNvPr id="6" name="向右箭號 5"/>
          <p:cNvSpPr/>
          <p:nvPr/>
        </p:nvSpPr>
        <p:spPr>
          <a:xfrm>
            <a:off x="2422211" y="2829574"/>
            <a:ext cx="428629" cy="26719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文字方塊 6"/>
          <p:cNvSpPr txBox="1"/>
          <p:nvPr/>
        </p:nvSpPr>
        <p:spPr>
          <a:xfrm>
            <a:off x="304801" y="91440"/>
            <a:ext cx="1952626"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成本分析</a:t>
            </a:r>
          </a:p>
        </p:txBody>
      </p:sp>
      <p:sp>
        <p:nvSpPr>
          <p:cNvPr id="8" name="圓角矩形 7"/>
          <p:cNvSpPr/>
          <p:nvPr/>
        </p:nvSpPr>
        <p:spPr>
          <a:xfrm>
            <a:off x="8401521" y="2107311"/>
            <a:ext cx="1400175" cy="65623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生產營運</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成本</a:t>
            </a:r>
          </a:p>
        </p:txBody>
      </p:sp>
      <p:sp>
        <p:nvSpPr>
          <p:cNvPr id="23" name="圓角矩形 22"/>
          <p:cNvSpPr/>
          <p:nvPr/>
        </p:nvSpPr>
        <p:spPr>
          <a:xfrm>
            <a:off x="3086573" y="1697737"/>
            <a:ext cx="1400175" cy="51955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構造成本</a:t>
            </a:r>
          </a:p>
        </p:txBody>
      </p:sp>
      <p:sp>
        <p:nvSpPr>
          <p:cNvPr id="24" name="圓角矩形 23"/>
          <p:cNvSpPr/>
          <p:nvPr/>
        </p:nvSpPr>
        <p:spPr>
          <a:xfrm>
            <a:off x="3086573" y="2358905"/>
            <a:ext cx="1412077" cy="47066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材料成本</a:t>
            </a:r>
          </a:p>
        </p:txBody>
      </p:sp>
      <p:sp>
        <p:nvSpPr>
          <p:cNvPr id="28" name="圓角矩形 27"/>
          <p:cNvSpPr/>
          <p:nvPr/>
        </p:nvSpPr>
        <p:spPr>
          <a:xfrm>
            <a:off x="3086572" y="2948191"/>
            <a:ext cx="1400175" cy="6323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披覆成本</a:t>
            </a:r>
          </a:p>
        </p:txBody>
      </p:sp>
      <p:sp>
        <p:nvSpPr>
          <p:cNvPr id="29" name="圓角矩形 28"/>
          <p:cNvSpPr/>
          <p:nvPr/>
        </p:nvSpPr>
        <p:spPr>
          <a:xfrm>
            <a:off x="5839303" y="1697737"/>
            <a:ext cx="1400175" cy="66116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溫室環控</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系統成本</a:t>
            </a:r>
          </a:p>
        </p:txBody>
      </p:sp>
      <p:sp>
        <p:nvSpPr>
          <p:cNvPr id="30" name="圓角矩形 29"/>
          <p:cNvSpPr/>
          <p:nvPr/>
        </p:nvSpPr>
        <p:spPr>
          <a:xfrm>
            <a:off x="5839303" y="2605736"/>
            <a:ext cx="1412077" cy="6541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溫室生產</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系統成本</a:t>
            </a:r>
          </a:p>
        </p:txBody>
      </p:sp>
      <p:sp>
        <p:nvSpPr>
          <p:cNvPr id="34" name="向右箭號 33"/>
          <p:cNvSpPr/>
          <p:nvPr/>
        </p:nvSpPr>
        <p:spPr>
          <a:xfrm>
            <a:off x="5074916" y="2402586"/>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5" name="向右箭號 34"/>
          <p:cNvSpPr/>
          <p:nvPr/>
        </p:nvSpPr>
        <p:spPr>
          <a:xfrm>
            <a:off x="7796675" y="2449392"/>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1870374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527125" y="1377952"/>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2" name="矩形 31"/>
          <p:cNvSpPr/>
          <p:nvPr/>
        </p:nvSpPr>
        <p:spPr>
          <a:xfrm>
            <a:off x="5048243" y="1438275"/>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矩形 1"/>
          <p:cNvSpPr/>
          <p:nvPr/>
        </p:nvSpPr>
        <p:spPr>
          <a:xfrm>
            <a:off x="2247900" y="1438275"/>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57</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0" y="781050"/>
            <a:ext cx="1952625" cy="3314700"/>
          </a:xfrm>
          <a:prstGeom prst="rect">
            <a:avLst/>
          </a:prstGeom>
        </p:spPr>
      </p:pic>
      <p:sp>
        <p:nvSpPr>
          <p:cNvPr id="6" name="向右箭號 5"/>
          <p:cNvSpPr/>
          <p:nvPr/>
        </p:nvSpPr>
        <p:spPr>
          <a:xfrm>
            <a:off x="1714498" y="3031629"/>
            <a:ext cx="450045" cy="31640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文字方塊 6"/>
          <p:cNvSpPr txBox="1"/>
          <p:nvPr/>
        </p:nvSpPr>
        <p:spPr>
          <a:xfrm>
            <a:off x="0" y="152400"/>
            <a:ext cx="2352561"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風險分析</a:t>
            </a:r>
          </a:p>
        </p:txBody>
      </p:sp>
      <p:sp>
        <p:nvSpPr>
          <p:cNvPr id="23" name="圓角矩形 22"/>
          <p:cNvSpPr/>
          <p:nvPr/>
        </p:nvSpPr>
        <p:spPr>
          <a:xfrm>
            <a:off x="2352561" y="2116782"/>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颱風分析</a:t>
            </a:r>
          </a:p>
        </p:txBody>
      </p:sp>
      <p:sp>
        <p:nvSpPr>
          <p:cNvPr id="24" name="圓角矩形 23"/>
          <p:cNvSpPr/>
          <p:nvPr/>
        </p:nvSpPr>
        <p:spPr>
          <a:xfrm>
            <a:off x="5098248" y="1609920"/>
            <a:ext cx="1628777" cy="87528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溫室形式</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風壓分析</a:t>
            </a:r>
            <a:endParaRPr lang="en-US" altLang="zh-TW" b="1" dirty="0">
              <a:solidFill>
                <a:prstClr val="white"/>
              </a:solidFill>
              <a:latin typeface="標楷體" panose="03000509000000000000" pitchFamily="65" charset="-120"/>
              <a:ea typeface="標楷體" panose="03000509000000000000" pitchFamily="65" charset="-120"/>
            </a:endParaRPr>
          </a:p>
        </p:txBody>
      </p:sp>
      <p:sp>
        <p:nvSpPr>
          <p:cNvPr id="31" name="圓角矩形 30"/>
          <p:cNvSpPr/>
          <p:nvPr/>
        </p:nvSpPr>
        <p:spPr>
          <a:xfrm>
            <a:off x="7691417" y="2116782"/>
            <a:ext cx="1400175" cy="66756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溫室結構</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分析</a:t>
            </a:r>
          </a:p>
        </p:txBody>
      </p:sp>
      <p:sp>
        <p:nvSpPr>
          <p:cNvPr id="34" name="向右箭號 33"/>
          <p:cNvSpPr/>
          <p:nvPr/>
        </p:nvSpPr>
        <p:spPr>
          <a:xfrm>
            <a:off x="4343396" y="230505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5" name="向右箭號 34"/>
          <p:cNvSpPr/>
          <p:nvPr/>
        </p:nvSpPr>
        <p:spPr>
          <a:xfrm>
            <a:off x="7065155" y="2351856"/>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25" name="圖片 24"/>
          <p:cNvPicPr>
            <a:picLocks noChangeAspect="1"/>
          </p:cNvPicPr>
          <p:nvPr/>
        </p:nvPicPr>
        <p:blipFill rotWithShape="1">
          <a:blip r:embed="rId3"/>
          <a:srcRect t="24507" r="77809" b="31873"/>
          <a:stretch/>
        </p:blipFill>
        <p:spPr>
          <a:xfrm>
            <a:off x="702251" y="4047479"/>
            <a:ext cx="2323862" cy="2499670"/>
          </a:xfrm>
          <a:prstGeom prst="rect">
            <a:avLst/>
          </a:prstGeom>
        </p:spPr>
      </p:pic>
      <p:pic>
        <p:nvPicPr>
          <p:cNvPr id="26" name="圖片 25"/>
          <p:cNvPicPr>
            <a:picLocks noChangeAspect="1"/>
          </p:cNvPicPr>
          <p:nvPr/>
        </p:nvPicPr>
        <p:blipFill rotWithShape="1">
          <a:blip r:embed="rId3"/>
          <a:srcRect l="44613" t="-3033" r="28324" b="48222"/>
          <a:stretch/>
        </p:blipFill>
        <p:spPr>
          <a:xfrm>
            <a:off x="5336046" y="3921421"/>
            <a:ext cx="2181547" cy="2625727"/>
          </a:xfrm>
          <a:prstGeom prst="rect">
            <a:avLst/>
          </a:prstGeom>
        </p:spPr>
      </p:pic>
      <p:pic>
        <p:nvPicPr>
          <p:cNvPr id="27" name="圖片 26"/>
          <p:cNvPicPr>
            <a:picLocks noChangeAspect="1"/>
          </p:cNvPicPr>
          <p:nvPr/>
        </p:nvPicPr>
        <p:blipFill rotWithShape="1">
          <a:blip r:embed="rId3"/>
          <a:srcRect l="44613" t="52615" r="28324" b="3033"/>
          <a:stretch/>
        </p:blipFill>
        <p:spPr>
          <a:xfrm>
            <a:off x="2897532" y="4047479"/>
            <a:ext cx="2438514" cy="2462683"/>
          </a:xfrm>
          <a:prstGeom prst="rect">
            <a:avLst/>
          </a:prstGeom>
        </p:spPr>
      </p:pic>
      <p:sp>
        <p:nvSpPr>
          <p:cNvPr id="39" name="圓角矩形 38"/>
          <p:cNvSpPr/>
          <p:nvPr/>
        </p:nvSpPr>
        <p:spPr>
          <a:xfrm>
            <a:off x="5191117" y="2680468"/>
            <a:ext cx="1400175" cy="66756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溫室材料</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分析</a:t>
            </a:r>
          </a:p>
        </p:txBody>
      </p:sp>
      <p:pic>
        <p:nvPicPr>
          <p:cNvPr id="4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250" t="4341" b="10274"/>
          <a:stretch/>
        </p:blipFill>
        <p:spPr bwMode="auto">
          <a:xfrm>
            <a:off x="9327236" y="1856556"/>
            <a:ext cx="2838451"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圖片 40"/>
          <p:cNvPicPr>
            <a:picLocks noChangeAspect="1"/>
          </p:cNvPicPr>
          <p:nvPr/>
        </p:nvPicPr>
        <p:blipFill rotWithShape="1">
          <a:blip r:embed="rId5"/>
          <a:srcRect l="27520" t="29421" r="49176" b="18027"/>
          <a:stretch/>
        </p:blipFill>
        <p:spPr>
          <a:xfrm>
            <a:off x="7527126" y="3435352"/>
            <a:ext cx="4569624" cy="1524000"/>
          </a:xfrm>
          <a:prstGeom prst="rect">
            <a:avLst/>
          </a:prstGeom>
        </p:spPr>
      </p:pic>
      <p:pic>
        <p:nvPicPr>
          <p:cNvPr id="42" name="圖片 41"/>
          <p:cNvPicPr>
            <a:picLocks noChangeAspect="1"/>
          </p:cNvPicPr>
          <p:nvPr/>
        </p:nvPicPr>
        <p:blipFill rotWithShape="1">
          <a:blip r:embed="rId5"/>
          <a:srcRect l="83487" t="23080" r="1" b="10712"/>
          <a:stretch/>
        </p:blipFill>
        <p:spPr>
          <a:xfrm flipH="1">
            <a:off x="9312614" y="299004"/>
            <a:ext cx="2778691" cy="1524000"/>
          </a:xfrm>
          <a:prstGeom prst="rect">
            <a:avLst/>
          </a:prstGeom>
        </p:spPr>
      </p:pic>
      <p:pic>
        <p:nvPicPr>
          <p:cNvPr id="43" name="圖片 42"/>
          <p:cNvPicPr>
            <a:picLocks noChangeAspect="1"/>
          </p:cNvPicPr>
          <p:nvPr/>
        </p:nvPicPr>
        <p:blipFill>
          <a:blip r:embed="rId6"/>
          <a:stretch>
            <a:fillRect/>
          </a:stretch>
        </p:blipFill>
        <p:spPr>
          <a:xfrm>
            <a:off x="7527125" y="4934772"/>
            <a:ext cx="4531947" cy="1524000"/>
          </a:xfrm>
          <a:prstGeom prst="rect">
            <a:avLst/>
          </a:prstGeom>
        </p:spPr>
      </p:pic>
    </p:spTree>
    <p:extLst>
      <p:ext uri="{BB962C8B-B14F-4D97-AF65-F5344CB8AC3E}">
        <p14:creationId xmlns:p14="http://schemas.microsoft.com/office/powerpoint/2010/main" val="2762889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甜甜圈 2"/>
          <p:cNvSpPr/>
          <p:nvPr/>
        </p:nvSpPr>
        <p:spPr>
          <a:xfrm>
            <a:off x="4684014" y="1985138"/>
            <a:ext cx="4019550" cy="3686175"/>
          </a:xfrm>
          <a:prstGeom prst="donut">
            <a:avLst>
              <a:gd name="adj" fmla="val 117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58</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19198" y="918957"/>
            <a:ext cx="2357997" cy="4002844"/>
          </a:xfrm>
          <a:prstGeom prst="rect">
            <a:avLst/>
          </a:prstGeom>
        </p:spPr>
      </p:pic>
      <p:sp>
        <p:nvSpPr>
          <p:cNvPr id="6" name="向右箭號 5"/>
          <p:cNvSpPr/>
          <p:nvPr/>
        </p:nvSpPr>
        <p:spPr>
          <a:xfrm>
            <a:off x="2072720" y="4095750"/>
            <a:ext cx="670425" cy="2513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文字方塊 6"/>
          <p:cNvSpPr txBox="1"/>
          <p:nvPr/>
        </p:nvSpPr>
        <p:spPr>
          <a:xfrm>
            <a:off x="207264" y="147158"/>
            <a:ext cx="1988339"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決策分析</a:t>
            </a:r>
          </a:p>
        </p:txBody>
      </p:sp>
      <p:sp>
        <p:nvSpPr>
          <p:cNvPr id="17" name="圓角矩形 16"/>
          <p:cNvSpPr/>
          <p:nvPr/>
        </p:nvSpPr>
        <p:spPr>
          <a:xfrm>
            <a:off x="5297292" y="894611"/>
            <a:ext cx="2792994" cy="518435"/>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solidFill>
                  <a:srgbClr val="FFFF99"/>
                </a:solidFill>
                <a:latin typeface="標楷體" panose="03000509000000000000" pitchFamily="65" charset="-120"/>
                <a:ea typeface="標楷體" panose="03000509000000000000" pitchFamily="65" charset="-120"/>
              </a:rPr>
              <a:t>溫室總體規劃系統</a:t>
            </a:r>
            <a:endParaRPr kumimoji="0" lang="zh-TW" altLang="en-US" sz="2400" b="1" i="0" u="none" strike="noStrike" kern="0" cap="none" spc="0" normalizeH="0" baseline="0" noProof="0" dirty="0">
              <a:ln>
                <a:noFill/>
              </a:ln>
              <a:solidFill>
                <a:srgbClr val="FFFF99"/>
              </a:solidFill>
              <a:effectLst/>
              <a:uLnTx/>
              <a:uFillTx/>
              <a:latin typeface="標楷體" panose="03000509000000000000" pitchFamily="65" charset="-120"/>
              <a:ea typeface="標楷體" panose="03000509000000000000" pitchFamily="65" charset="-120"/>
            </a:endParaRPr>
          </a:p>
        </p:txBody>
      </p:sp>
      <p:sp>
        <p:nvSpPr>
          <p:cNvPr id="18" name="圓角矩形 17"/>
          <p:cNvSpPr/>
          <p:nvPr/>
        </p:nvSpPr>
        <p:spPr>
          <a:xfrm>
            <a:off x="3227323" y="3391388"/>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noProof="0" dirty="0">
                <a:latin typeface="標楷體" panose="03000509000000000000" pitchFamily="65" charset="-120"/>
                <a:ea typeface="標楷體" panose="03000509000000000000" pitchFamily="65" charset="-120"/>
              </a:rPr>
              <a:t>作物選擇</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19" name="圓角矩形 18"/>
          <p:cNvSpPr/>
          <p:nvPr/>
        </p:nvSpPr>
        <p:spPr>
          <a:xfrm>
            <a:off x="4068307" y="2514646"/>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noProof="0" dirty="0">
                <a:latin typeface="標楷體" panose="03000509000000000000" pitchFamily="65" charset="-120"/>
                <a:ea typeface="標楷體" panose="03000509000000000000" pitchFamily="65" charset="-120"/>
              </a:rPr>
              <a:t>環境需求</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0" name="圓角矩形 19"/>
          <p:cNvSpPr/>
          <p:nvPr/>
        </p:nvSpPr>
        <p:spPr>
          <a:xfrm>
            <a:off x="5583041" y="1739083"/>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latin typeface="標楷體" panose="03000509000000000000" pitchFamily="65" charset="-120"/>
                <a:ea typeface="標楷體" panose="03000509000000000000" pitchFamily="65" charset="-120"/>
              </a:rPr>
              <a:t>地理</a:t>
            </a:r>
            <a:r>
              <a:rPr lang="zh-TW" altLang="en-US" sz="2400" b="1" kern="0" noProof="0" dirty="0">
                <a:latin typeface="標楷體" panose="03000509000000000000" pitchFamily="65" charset="-120"/>
                <a:ea typeface="標楷體" panose="03000509000000000000" pitchFamily="65" charset="-120"/>
              </a:rPr>
              <a:t>分析</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1" name="圓角矩形 20"/>
          <p:cNvSpPr/>
          <p:nvPr/>
        </p:nvSpPr>
        <p:spPr>
          <a:xfrm>
            <a:off x="8261737" y="3601776"/>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noProof="0" dirty="0">
                <a:latin typeface="標楷體" panose="03000509000000000000" pitchFamily="65" charset="-120"/>
                <a:ea typeface="標楷體" panose="03000509000000000000" pitchFamily="65" charset="-120"/>
              </a:rPr>
              <a:t>環控設計</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2" name="圓角矩形 21"/>
          <p:cNvSpPr/>
          <p:nvPr/>
        </p:nvSpPr>
        <p:spPr>
          <a:xfrm>
            <a:off x="7343307" y="2505234"/>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noProof="0" dirty="0">
                <a:latin typeface="標楷體" panose="03000509000000000000" pitchFamily="65" charset="-120"/>
                <a:ea typeface="標楷體" panose="03000509000000000000" pitchFamily="65" charset="-120"/>
              </a:rPr>
              <a:t>溫室設計</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5" name="圓角矩形 24"/>
          <p:cNvSpPr/>
          <p:nvPr/>
        </p:nvSpPr>
        <p:spPr>
          <a:xfrm>
            <a:off x="7393673" y="4454735"/>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latin typeface="標楷體" panose="03000509000000000000" pitchFamily="65" charset="-120"/>
                <a:ea typeface="標楷體" panose="03000509000000000000" pitchFamily="65" charset="-120"/>
              </a:rPr>
              <a:t>成本分析</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6" name="圓角矩形 25"/>
          <p:cNvSpPr/>
          <p:nvPr/>
        </p:nvSpPr>
        <p:spPr>
          <a:xfrm>
            <a:off x="7040818" y="5416132"/>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latin typeface="標楷體" panose="03000509000000000000" pitchFamily="65" charset="-120"/>
                <a:ea typeface="標楷體" panose="03000509000000000000" pitchFamily="65" charset="-120"/>
              </a:rPr>
              <a:t>風險分析</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7" name="圓角矩形 26"/>
          <p:cNvSpPr/>
          <p:nvPr/>
        </p:nvSpPr>
        <p:spPr>
          <a:xfrm>
            <a:off x="4434059" y="5447493"/>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latin typeface="標楷體" panose="03000509000000000000" pitchFamily="65" charset="-120"/>
                <a:ea typeface="標楷體" panose="03000509000000000000" pitchFamily="65" charset="-120"/>
              </a:rPr>
              <a:t>決策分析</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31" name="圓角矩形 30"/>
          <p:cNvSpPr/>
          <p:nvPr/>
        </p:nvSpPr>
        <p:spPr>
          <a:xfrm>
            <a:off x="3921380" y="4389218"/>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rPr>
              <a:t>優化設計</a:t>
            </a:r>
          </a:p>
        </p:txBody>
      </p:sp>
      <p:sp>
        <p:nvSpPr>
          <p:cNvPr id="2" name="箭號: 弧形下彎 1">
            <a:extLst>
              <a:ext uri="{FF2B5EF4-FFF2-40B4-BE49-F238E27FC236}">
                <a16:creationId xmlns:a16="http://schemas.microsoft.com/office/drawing/2014/main" xmlns="" id="{C73A36FA-6136-49D8-B91F-7F546ED174EF}"/>
              </a:ext>
            </a:extLst>
          </p:cNvPr>
          <p:cNvSpPr/>
          <p:nvPr/>
        </p:nvSpPr>
        <p:spPr>
          <a:xfrm rot="266683">
            <a:off x="5643973" y="2767223"/>
            <a:ext cx="2235083" cy="1064012"/>
          </a:xfrm>
          <a:prstGeom prst="curvedDownArrow">
            <a:avLst>
              <a:gd name="adj1" fmla="val 25000"/>
              <a:gd name="adj2" fmla="val 35969"/>
              <a:gd name="adj3" fmla="val 3756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853081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59</a:t>
            </a:fld>
            <a:endParaRPr lang="zh-TW" altLang="en-US" dirty="0">
              <a:solidFill>
                <a:prstClr val="black">
                  <a:tint val="75000"/>
                </a:prstClr>
              </a:solidFill>
            </a:endParaRPr>
          </a:p>
        </p:txBody>
      </p:sp>
      <p:sp>
        <p:nvSpPr>
          <p:cNvPr id="5" name="矩形 4"/>
          <p:cNvSpPr/>
          <p:nvPr/>
        </p:nvSpPr>
        <p:spPr>
          <a:xfrm>
            <a:off x="210692" y="778755"/>
            <a:ext cx="11798427" cy="4916923"/>
          </a:xfrm>
          <a:prstGeom prst="rect">
            <a:avLst/>
          </a:prstGeom>
        </p:spPr>
        <p:txBody>
          <a:bodyPr wrap="square">
            <a:spAutoFit/>
          </a:bodyPr>
          <a:lstStyle/>
          <a:p>
            <a:pPr>
              <a:lnSpc>
                <a:spcPts val="3000"/>
              </a:lnSpc>
              <a:spcBef>
                <a:spcPts val="600"/>
              </a:spcBef>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因對作物生長需求、環境控制需求、結構安全需求及設置成本控制等溫室</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之</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共通技術知識不足，溫室業者及農民往往</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以</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自成一格</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的方法，</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或沿襲以往經驗進行溫室工程設計及設置。</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Bef>
                <a:spcPts val="600"/>
              </a:spcBef>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如此將導致過或不及的設計，加上現因氣候變遷，強颱或暴雨，嚴寒或酷熱，讓溫室及作物均難以承受。</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Bef>
                <a:spcPts val="600"/>
              </a:spcBef>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3.</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本研究目標即在於整合國內外溫室作物及設計專家技術，建立一智慧化設計專家系統，以協助溫室的整合設計，以利作物生長、環境控制、結構安全、成本控制。</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4.</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溫室材料知識庫子系統</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包含溫室結構材料、披覆材料、連結材料、基礎材料的材質、形狀、表面形貌及功能。</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包含不同材料選擇下之強度、重量、斷面係數及比強度計算的比較分析</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Bef>
                <a:spcPts val="600"/>
              </a:spcBef>
              <a:spcAft>
                <a:spcPts val="0"/>
              </a:spcAft>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以利結構優化強化或結構輕量化的設計。</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文字方塊 5"/>
          <p:cNvSpPr txBox="1"/>
          <p:nvPr/>
        </p:nvSpPr>
        <p:spPr>
          <a:xfrm>
            <a:off x="210693" y="63371"/>
            <a:ext cx="4448175" cy="646331"/>
          </a:xfrm>
          <a:prstGeom prst="rect">
            <a:avLst/>
          </a:prstGeom>
          <a:noFill/>
        </p:spPr>
        <p:txBody>
          <a:bodyPr wrap="square" rtlCol="0">
            <a:spAutoFit/>
          </a:bodyPr>
          <a:lstStyle/>
          <a:p>
            <a:r>
              <a:rPr lang="zh-TW" altLang="en-US" sz="3600" b="1" dirty="0">
                <a:solidFill>
                  <a:prstClr val="black"/>
                </a:solidFill>
                <a:latin typeface="標楷體" panose="03000509000000000000" pitchFamily="65" charset="-120"/>
                <a:ea typeface="標楷體" panose="03000509000000000000" pitchFamily="65" charset="-120"/>
              </a:rPr>
              <a:t>六、結論</a:t>
            </a:r>
          </a:p>
        </p:txBody>
      </p:sp>
    </p:spTree>
    <p:extLst>
      <p:ext uri="{BB962C8B-B14F-4D97-AF65-F5344CB8AC3E}">
        <p14:creationId xmlns:p14="http://schemas.microsoft.com/office/powerpoint/2010/main" val="47649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a:t>
            </a:fld>
            <a:endParaRPr lang="zh-TW" altLang="en-US" dirty="0">
              <a:solidFill>
                <a:prstClr val="black">
                  <a:tint val="75000"/>
                </a:prstClr>
              </a:solidFill>
            </a:endParaRPr>
          </a:p>
        </p:txBody>
      </p:sp>
      <p:sp>
        <p:nvSpPr>
          <p:cNvPr id="5" name="矩形 4"/>
          <p:cNvSpPr/>
          <p:nvPr/>
        </p:nvSpPr>
        <p:spPr>
          <a:xfrm>
            <a:off x="352425" y="354709"/>
            <a:ext cx="11001375" cy="6223820"/>
          </a:xfrm>
          <a:prstGeom prst="rect">
            <a:avLst/>
          </a:prstGeom>
        </p:spPr>
        <p:txBody>
          <a:bodyPr wrap="square">
            <a:spAutoFit/>
          </a:bodyPr>
          <a:lstStyle/>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技術蒐集整合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國外溫室設計規範 </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包含日本、歐盟、美國、中國等國之農業溫室技術規範。</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國內溫室設計參考圖樣、設計手冊及專書 </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溫室標準設計圖樣</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式</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(97</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溫室標準設計圖樣</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式</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(107</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溫室安全構造手冊</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熱帶亞熱帶溫室設計理論與應用專書</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溫室應用設計技術知識</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溫室資材技術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國際農業設施展覽會、國內外溫室資材公司</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溫室工程業界經驗技術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台灣農業設施協會、國內外溫室公司</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溫室破損分析與農民使用經驗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農業設施技術服務團</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48338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60</a:t>
            </a:fld>
            <a:endParaRPr lang="zh-TW" altLang="en-US" dirty="0">
              <a:solidFill>
                <a:prstClr val="black">
                  <a:tint val="75000"/>
                </a:prstClr>
              </a:solidFill>
            </a:endParaRPr>
          </a:p>
        </p:txBody>
      </p:sp>
      <p:sp>
        <p:nvSpPr>
          <p:cNvPr id="5" name="矩形 4"/>
          <p:cNvSpPr/>
          <p:nvPr/>
        </p:nvSpPr>
        <p:spPr>
          <a:xfrm>
            <a:off x="321183" y="379589"/>
            <a:ext cx="11773281" cy="5532477"/>
          </a:xfrm>
          <a:prstGeom prst="rect">
            <a:avLst/>
          </a:prstGeom>
        </p:spPr>
        <p:txBody>
          <a:bodyPr wrap="square">
            <a:spAutoFit/>
          </a:bodyPr>
          <a:lstStyle/>
          <a:p>
            <a:pPr>
              <a:lnSpc>
                <a:spcPts val="3000"/>
              </a:lnSpc>
              <a:spcBef>
                <a:spcPts val="600"/>
              </a:spcBef>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溫室分析知識庫子系統</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溫室流體動力分析</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完成各型式之溫室流場動力分析</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30</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組以上，並針對各受風面進行風壓計算分析。</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各型溫室耐風比較分析</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完成可選擇不同溫室之受同風力下的風壓計算比較分析，自動曲線圖表現，</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可進行各種組合之設計選擇之趨向分析計算。</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溫室設計知識庫子系統</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(1)</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溫室設計規範分析</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整理溫室設計規範技術，建立溫室設計規範知識庫</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(2)</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溫室設計流程</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完成溫室設計流程，包含溫室作物與環境控制需求分析流程設計、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溫室結構分析流程設計、溫室載重分析流程設計、溫室基礎分析流程設計。</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2131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61</a:t>
            </a:fld>
            <a:endParaRPr lang="zh-TW" altLang="en-US" dirty="0">
              <a:solidFill>
                <a:prstClr val="black">
                  <a:tint val="75000"/>
                </a:prstClr>
              </a:solidFill>
            </a:endParaRPr>
          </a:p>
        </p:txBody>
      </p:sp>
      <p:sp>
        <p:nvSpPr>
          <p:cNvPr id="5" name="矩形 4"/>
          <p:cNvSpPr/>
          <p:nvPr/>
        </p:nvSpPr>
        <p:spPr>
          <a:xfrm>
            <a:off x="147065" y="439155"/>
            <a:ext cx="11477625" cy="4993868"/>
          </a:xfrm>
          <a:prstGeom prst="rect">
            <a:avLst/>
          </a:prstGeom>
        </p:spPr>
        <p:txBody>
          <a:bodyPr wrap="square">
            <a:spAutoFit/>
          </a:bodyPr>
          <a:lstStyle/>
          <a:p>
            <a:pPr>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溫室專家系統規劃設計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系統目標</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53657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本計畫之目標旨在建置一套具有系統化的溫室設計專家知識系統。此知識系統將溫室相關知識整合、溫室相關分析、材料相關分析等進行管理。透過整合國內外設計規範、先進技術及專家經驗知識，應用新式智慧化電腦輔助設計技術，開發溫室總體規劃設計專家系統；輔助溫室設計者進行專業設計，協助農民及溫室業者能快速有效的設置高安全性、高效能且合理成本之溫室設計。</a:t>
            </a:r>
          </a:p>
          <a:p>
            <a:pPr>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系統架構與開發工具</a:t>
            </a:r>
          </a:p>
          <a:p>
            <a:pPr marL="536575">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本計畫目前所建置之溫室設計專家知識系統採用客戶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伺服式架構。客戶端主要提供以網頁形式的使用者介面</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以</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HTML</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PHP</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JavaScript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程式語言實作</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提供民眾、溫室業者與溫室相關專家操作使用；伺服端則是以</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MySQL</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關聯式資料庫進行所有的知識庫與數據分析資料庫管理相關資料的維護。</a:t>
            </a:r>
          </a:p>
        </p:txBody>
      </p:sp>
    </p:spTree>
    <p:extLst>
      <p:ext uri="{BB962C8B-B14F-4D97-AF65-F5344CB8AC3E}">
        <p14:creationId xmlns:p14="http://schemas.microsoft.com/office/powerpoint/2010/main" val="851927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62</a:t>
            </a:fld>
            <a:endParaRPr lang="zh-TW" altLang="en-US" dirty="0">
              <a:solidFill>
                <a:prstClr val="black">
                  <a:tint val="75000"/>
                </a:prstClr>
              </a:solidFill>
            </a:endParaRPr>
          </a:p>
        </p:txBody>
      </p:sp>
      <p:sp>
        <p:nvSpPr>
          <p:cNvPr id="5" name="矩形 4"/>
          <p:cNvSpPr/>
          <p:nvPr/>
        </p:nvSpPr>
        <p:spPr>
          <a:xfrm>
            <a:off x="476249" y="306705"/>
            <a:ext cx="11477625" cy="4070538"/>
          </a:xfrm>
          <a:prstGeom prst="rect">
            <a:avLst/>
          </a:prstGeom>
        </p:spPr>
        <p:txBody>
          <a:bodyPr wrap="square">
            <a:spAutoFit/>
          </a:bodyPr>
          <a:lstStyle/>
          <a:p>
            <a:pPr>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功能分析	</a:t>
            </a:r>
          </a:p>
          <a:p>
            <a:pPr>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知識供應模組主要功能在於提供作物、設施、環控、結構、知識以及資訊等各領域專家建立知識內容之用。考量系統使用的便利性以及日後擴充的可能性，本計畫將以網頁瀏覽器作為所將建置系統的圖形化使用者介面。此模組介面之設計規劃。整體畫面可概分為兩個區域，其分別為畫面左方的目錄區以及右方的顯示區。目錄區主要以樹狀結構方式呈現知識庫內容的階層架構，至於顯示區則是用於呈現知識內容。</a:t>
            </a:r>
          </a:p>
          <a:p>
            <a:pPr>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針對目錄區的標題內容，使用者可執行的操作包括：檢視、新增。另一方面，關於知識庫內容的管理，使用者可執行的操作則是包括：檢視、編輯、刪除、查詢。當使用者欲新增</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編輯</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刪除知識內容時，顯示區之內容將由顯示模式切換為編輯模式。顯示區的操作不僅要將權限議題納入考量，同時還要提供文書編輯的功能。</a:t>
            </a:r>
          </a:p>
        </p:txBody>
      </p:sp>
    </p:spTree>
    <p:extLst>
      <p:ext uri="{BB962C8B-B14F-4D97-AF65-F5344CB8AC3E}">
        <p14:creationId xmlns:p14="http://schemas.microsoft.com/office/powerpoint/2010/main" val="3048038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63</a:t>
            </a:fld>
            <a:endParaRPr lang="zh-TW" altLang="en-US" dirty="0">
              <a:solidFill>
                <a:prstClr val="black">
                  <a:tint val="75000"/>
                </a:prstClr>
              </a:solidFill>
            </a:endParaRPr>
          </a:p>
        </p:txBody>
      </p:sp>
      <p:sp>
        <p:nvSpPr>
          <p:cNvPr id="5" name="矩形 4"/>
          <p:cNvSpPr/>
          <p:nvPr/>
        </p:nvSpPr>
        <p:spPr>
          <a:xfrm>
            <a:off x="384430" y="248305"/>
            <a:ext cx="11807570" cy="6609695"/>
          </a:xfrm>
          <a:prstGeom prst="rect">
            <a:avLst/>
          </a:prstGeom>
        </p:spPr>
        <p:txBody>
          <a:bodyPr wrap="square">
            <a:spAutoFit/>
          </a:bodyPr>
          <a:lstStyle/>
          <a:p>
            <a:pPr>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系統方法</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抓取知識庫內容</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抓取掃描溫室專家知識系統中技術知識庫之內容，將知識內容進行文字分割整理。</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詞彙斷詞</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將所抓取之技術知識庫內容中能夠獨立運用並含有語義內容或語用內容（即具有表面含義或實際含義）的最小單位，進行詞彙斷詞。</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詞彙頻率統計</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統計技術知識庫中知識內容，每一個詞彙斷詞所出現的總次數。</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機器學習</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將每個詞彙所統計之次數，進行機器學習</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例如：集群分析、智慧計算演算法</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，以找出詞彙間的規則、關聯性、熱門程度等等。</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關鍵詞萃取</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根據機器學習的學習計算結果，排列出詞彙相關性、熱門、最常使用、最常出現等關鍵詞，進行關鍵詞萃取。</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資料視覺化－文字雲</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文字雲將依據關鍵詞萃取結果進行排序，排序結果的關鍵詞將通過不同的字體大小或顏色來表現其最常使用、最熱門、重要之程度。 </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845000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64</a:t>
            </a:fld>
            <a:endParaRPr lang="zh-TW" altLang="en-US" dirty="0">
              <a:solidFill>
                <a:prstClr val="black">
                  <a:tint val="75000"/>
                </a:prstClr>
              </a:solidFill>
            </a:endParaRPr>
          </a:p>
        </p:txBody>
      </p:sp>
      <p:sp>
        <p:nvSpPr>
          <p:cNvPr id="5" name="矩形 4"/>
          <p:cNvSpPr/>
          <p:nvPr/>
        </p:nvSpPr>
        <p:spPr>
          <a:xfrm>
            <a:off x="438149" y="136523"/>
            <a:ext cx="11558779" cy="6224974"/>
          </a:xfrm>
          <a:prstGeom prst="rect">
            <a:avLst/>
          </a:prstGeom>
        </p:spPr>
        <p:txBody>
          <a:bodyPr wrap="square">
            <a:spAutoFit/>
          </a:bodyPr>
          <a:lstStyle/>
          <a:p>
            <a:pPr>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演算方法</a:t>
            </a: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倒傳遞神經網路是一種具有學習能力的多層前饋式神經網路。</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除了輸入層與輸出層之外，倒傳遞神經網路還具備有至少一層的隱藏層。</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在倒傳遞神經網路中，任意兩個位於同一層內部中的神經元彼此並不相連，而位於相鄰層間的神經元則是彼此連接。</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此外，輸入層中的神經元主要負責接收來自於外部世界的輸入訊號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例如：風向、風力、溫室形狀與結構</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，並將這些訊號發送給位於隱藏層中的神經元。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而位於隱藏層中之神經元的最主要作用則是藉由權重值來表現前一層神經元交互作用後的結果，進而識別所欲處理問題的內在結構與特徵。</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至於輸出層中的神經元則是負責接收由隱藏層中各神經元所發送之訊號，並將最後運算所得之內容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例如：溫室各面向所受風壓</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予以輸出。</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倒傳遞神經網路的運作過程可分為學習與回想兩個階段。</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在學習階段，首先將問題領域所得之訓練樣本的資料輸入至網路，並比較實際輸出值與預期輸出值兩者之間的誤差。之後，再利用最陡坡降法計算輸出層各神經元的權重修正量，並且將該誤差值向後發送至隱藏層，藉以修正隱藏層各神經元的權重值。</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此一過程將反覆被執行直到神經網路所輸出之誤差值低於預定的目標為止。</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0635429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65</a:t>
            </a:fld>
            <a:endParaRPr lang="zh-TW" altLang="en-US" dirty="0">
              <a:solidFill>
                <a:prstClr val="black">
                  <a:tint val="75000"/>
                </a:prstClr>
              </a:solidFill>
            </a:endParaRPr>
          </a:p>
        </p:txBody>
      </p:sp>
      <p:sp>
        <p:nvSpPr>
          <p:cNvPr id="5" name="矩形 4"/>
          <p:cNvSpPr/>
          <p:nvPr/>
        </p:nvSpPr>
        <p:spPr>
          <a:xfrm>
            <a:off x="182880" y="149775"/>
            <a:ext cx="11826240" cy="6532750"/>
          </a:xfrm>
          <a:prstGeom prst="rect">
            <a:avLst/>
          </a:prstGeom>
        </p:spPr>
        <p:txBody>
          <a:bodyPr wrap="square">
            <a:spAutoFit/>
          </a:bodyPr>
          <a:lstStyle/>
          <a:p>
            <a:pPr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於作物生長及環境控制需求，本研究整理作物專家知識，建立溫室作物生長需求子系統，列出多項作物項目之需求包含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光環境的需求</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如光的喜好性、光照度、光週期、光飽和點、光補償點</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溫度的需求</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如氣候的適應性、生長溫度三基點、發芽溫度三基點</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空</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氣</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的需求</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如</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CO</a:t>
            </a:r>
            <a:r>
              <a:rPr lang="en-US" altLang="zh-TW" sz="2400" kern="0" baseline="-25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的增量效應、空氣流動風速</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於溫室所在地之氣候環境評估，本研究建立溫室地區環境子系統，可查詢溫室所在地</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溫度控制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地區之年月均溫以計算與作物需求溫度的差異，評估所需加熱或降溫的環控設施。依其設置位置及重量，此亦將影響溫室設置的結構負荷、設置設計及營運成本。</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光度控制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地區之日照小時</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及天空全日射量，</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此將評估作物的好光性需求，並將檢視溫室的結構遮光率、遮光控制及披覆膜透光率的影響因素與設計。</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風速風向</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地區的季節風的風速風向</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將導入評估溫室的通風設備如天窗、捲揚、通風扇等設計，亦將評估環境控制及結構負荷的需求。</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颱風危機</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地區的颱風侵襲模式、颱風侵襲強度，以利設定抗風強度與風速。</a:t>
            </a:r>
            <a:endParaRPr lang="en-US"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429937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977900"/>
            <a:ext cx="8843962"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1" name="Rectangle 2"/>
          <p:cNvSpPr>
            <a:spLocks noGrp="1" noChangeArrowheads="1"/>
          </p:cNvSpPr>
          <p:nvPr>
            <p:ph type="title" idx="4294967295"/>
          </p:nvPr>
        </p:nvSpPr>
        <p:spPr>
          <a:xfrm>
            <a:off x="2251869" y="344488"/>
            <a:ext cx="7772400" cy="633413"/>
          </a:xfrm>
        </p:spPr>
        <p:txBody>
          <a:bodyPr>
            <a:normAutofit fontScale="90000"/>
          </a:bodyPr>
          <a:lstStyle/>
          <a:p>
            <a:pPr algn="ctr" eaLnBrk="1" hangingPunct="1"/>
            <a:r>
              <a:rPr lang="zh-TW" altLang="en-US" sz="4000" dirty="0">
                <a:latin typeface="Tempus Sans ITC" pitchFamily="82" charset="0"/>
                <a:ea typeface="標楷體" pitchFamily="65" charset="-120"/>
              </a:rPr>
              <a:t>敬請指導</a:t>
            </a:r>
            <a:r>
              <a:rPr lang="en-US" altLang="zh-TW" sz="4000" dirty="0">
                <a:latin typeface="Tempus Sans ITC" pitchFamily="82" charset="0"/>
                <a:ea typeface="標楷體" pitchFamily="65" charset="-120"/>
              </a:rPr>
              <a:t>, </a:t>
            </a:r>
            <a:r>
              <a:rPr lang="zh-TW" altLang="en-US" sz="4000" dirty="0">
                <a:latin typeface="Tempus Sans ITC" pitchFamily="82" charset="0"/>
                <a:ea typeface="標楷體" pitchFamily="65" charset="-120"/>
              </a:rPr>
              <a:t>謝謝</a:t>
            </a:r>
            <a:r>
              <a:rPr lang="en-US" altLang="zh-TW" sz="4000" dirty="0">
                <a:latin typeface="Tempus Sans ITC" pitchFamily="82" charset="0"/>
                <a:ea typeface="標楷體" pitchFamily="65" charset="-120"/>
              </a:rPr>
              <a:t>!</a:t>
            </a:r>
          </a:p>
        </p:txBody>
      </p:sp>
      <p:sp>
        <p:nvSpPr>
          <p:cNvPr id="350212" name="文字方塊 5"/>
          <p:cNvSpPr txBox="1">
            <a:spLocks noChangeArrowheads="1"/>
          </p:cNvSpPr>
          <p:nvPr/>
        </p:nvSpPr>
        <p:spPr bwMode="auto">
          <a:xfrm>
            <a:off x="3527426" y="4980682"/>
            <a:ext cx="56165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fontAlgn="base" hangingPunct="1">
              <a:spcBef>
                <a:spcPct val="0"/>
              </a:spcBef>
              <a:spcAft>
                <a:spcPct val="0"/>
              </a:spcAft>
            </a:pPr>
            <a:r>
              <a:rPr lang="zh-TW" altLang="en-US" sz="3200" b="1" dirty="0">
                <a:solidFill>
                  <a:srgbClr val="FFC000"/>
                </a:solidFill>
                <a:ea typeface="標楷體" pitchFamily="65" charset="-120"/>
              </a:rPr>
              <a:t>黃金川</a:t>
            </a:r>
            <a:r>
              <a:rPr lang="zh-TW" altLang="en-US" sz="3200" dirty="0">
                <a:solidFill>
                  <a:srgbClr val="FFC000"/>
                </a:solidFill>
                <a:ea typeface="標楷體" pitchFamily="65" charset="-120"/>
              </a:rPr>
              <a:t> </a:t>
            </a:r>
            <a:r>
              <a:rPr lang="en-US" altLang="zh-TW" sz="3200" dirty="0">
                <a:solidFill>
                  <a:srgbClr val="FFC000"/>
                </a:solidFill>
                <a:ea typeface="標楷體" pitchFamily="65" charset="-120"/>
              </a:rPr>
              <a:t>0910-861-175</a:t>
            </a:r>
          </a:p>
          <a:p>
            <a:pPr algn="ctr" eaLnBrk="1" fontAlgn="base" hangingPunct="1">
              <a:spcBef>
                <a:spcPct val="0"/>
              </a:spcBef>
              <a:spcAft>
                <a:spcPct val="0"/>
              </a:spcAft>
            </a:pPr>
            <a:r>
              <a:rPr lang="en-US" altLang="zh-TW" sz="3200" dirty="0">
                <a:solidFill>
                  <a:srgbClr val="FFC000"/>
                </a:solidFill>
                <a:ea typeface="標楷體" pitchFamily="65" charset="-120"/>
              </a:rPr>
              <a:t>huangcc @ mail.mirdc.org.tw</a:t>
            </a:r>
            <a:endParaRPr lang="zh-TW" altLang="en-US" sz="3200" dirty="0">
              <a:solidFill>
                <a:srgbClr val="FFC000"/>
              </a:solidFill>
              <a:ea typeface="標楷體" pitchFamily="65" charset="-120"/>
            </a:endParaRPr>
          </a:p>
        </p:txBody>
      </p:sp>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66</a:t>
            </a:fld>
            <a:endParaRPr lang="zh-TW" altLang="en-US">
              <a:solidFill>
                <a:prstClr val="black">
                  <a:tint val="75000"/>
                </a:prstClr>
              </a:solidFill>
            </a:endParaRPr>
          </a:p>
        </p:txBody>
      </p:sp>
    </p:spTree>
    <p:extLst>
      <p:ext uri="{BB962C8B-B14F-4D97-AF65-F5344CB8AC3E}">
        <p14:creationId xmlns:p14="http://schemas.microsoft.com/office/powerpoint/2010/main" val="871366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a:t>
            </a:fld>
            <a:endParaRPr lang="zh-TW" altLang="en-US" dirty="0">
              <a:solidFill>
                <a:prstClr val="black">
                  <a:tint val="75000"/>
                </a:prstClr>
              </a:solidFill>
            </a:endParaRPr>
          </a:p>
        </p:txBody>
      </p:sp>
      <p:sp>
        <p:nvSpPr>
          <p:cNvPr id="5" name="矩形 4"/>
          <p:cNvSpPr/>
          <p:nvPr/>
        </p:nvSpPr>
        <p:spPr>
          <a:xfrm>
            <a:off x="1363242" y="1382081"/>
            <a:ext cx="3041089" cy="830997"/>
          </a:xfrm>
          <a:prstGeom prst="rect">
            <a:avLst/>
          </a:prstGeom>
          <a:solidFill>
            <a:srgbClr val="F79646">
              <a:lumMod val="60000"/>
              <a:lumOff val="40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A1.</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溫室材料</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技術</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知識</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庫建立</a:t>
            </a:r>
            <a:endParaRPr kumimoji="0" lang="zh-TW" altLang="en-US" sz="2400" b="1" i="0" u="none" strike="noStrike" kern="0" cap="none" spc="0" normalizeH="0" baseline="0" noProof="0" dirty="0">
              <a:ln>
                <a:noFill/>
              </a:ln>
              <a:solidFill>
                <a:prstClr val="black"/>
              </a:solidFill>
              <a:effectLst/>
              <a:uLnTx/>
              <a:uFillTx/>
            </a:endParaRPr>
          </a:p>
        </p:txBody>
      </p:sp>
      <p:sp>
        <p:nvSpPr>
          <p:cNvPr id="6" name="矩形 5"/>
          <p:cNvSpPr/>
          <p:nvPr/>
        </p:nvSpPr>
        <p:spPr>
          <a:xfrm>
            <a:off x="1359538" y="4315885"/>
            <a:ext cx="3183888" cy="830997"/>
          </a:xfrm>
          <a:prstGeom prst="rect">
            <a:avLst/>
          </a:prstGeom>
          <a:solidFill>
            <a:srgbClr val="F79646">
              <a:lumMod val="60000"/>
              <a:lumOff val="40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A2.</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溫室分析</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技術</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知識</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庫建立</a:t>
            </a:r>
            <a:endParaRPr kumimoji="0" lang="zh-TW" altLang="en-US" sz="2400" b="1" i="0" u="none" strike="noStrike" kern="0" cap="none" spc="0" normalizeH="0" baseline="0" noProof="0" dirty="0">
              <a:ln>
                <a:noFill/>
              </a:ln>
              <a:solidFill>
                <a:prstClr val="black"/>
              </a:solidFill>
              <a:effectLst/>
              <a:uLnTx/>
              <a:uFillTx/>
            </a:endParaRPr>
          </a:p>
        </p:txBody>
      </p:sp>
      <p:sp>
        <p:nvSpPr>
          <p:cNvPr id="7" name="矩形 6"/>
          <p:cNvSpPr/>
          <p:nvPr/>
        </p:nvSpPr>
        <p:spPr>
          <a:xfrm>
            <a:off x="4960540" y="2646601"/>
            <a:ext cx="2740607" cy="830997"/>
          </a:xfrm>
          <a:prstGeom prst="rect">
            <a:avLst/>
          </a:prstGeom>
          <a:solidFill>
            <a:srgbClr val="F79646">
              <a:lumMod val="60000"/>
              <a:lumOff val="40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A3.</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設計技術</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知識</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庫建立</a:t>
            </a:r>
            <a:endParaRPr kumimoji="0" lang="zh-TW" altLang="en-US" sz="2400" b="1" i="0" u="none" strike="noStrike" kern="0" cap="none" spc="0" normalizeH="0" baseline="0" noProof="0" dirty="0">
              <a:ln>
                <a:noFill/>
              </a:ln>
              <a:solidFill>
                <a:prstClr val="black"/>
              </a:solidFill>
              <a:effectLst/>
              <a:uLnTx/>
              <a:uFillTx/>
            </a:endParaRPr>
          </a:p>
        </p:txBody>
      </p:sp>
      <p:sp>
        <p:nvSpPr>
          <p:cNvPr id="8" name="矩形 7"/>
          <p:cNvSpPr/>
          <p:nvPr/>
        </p:nvSpPr>
        <p:spPr>
          <a:xfrm>
            <a:off x="8610600" y="2465143"/>
            <a:ext cx="3006322" cy="1200329"/>
          </a:xfrm>
          <a:prstGeom prst="rect">
            <a:avLst/>
          </a:prstGeom>
          <a:solidFill>
            <a:srgbClr val="F79646">
              <a:lumMod val="40000"/>
              <a:lumOff val="6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A4.</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設計</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專家</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知識</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系統</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規劃設計</a:t>
            </a:r>
            <a:endParaRPr kumimoji="0" lang="zh-TW" altLang="en-US" sz="2400" b="1" i="0" u="none" strike="noStrike" kern="0" cap="none" spc="0" normalizeH="0" baseline="0" noProof="0" dirty="0">
              <a:ln>
                <a:noFill/>
              </a:ln>
              <a:solidFill>
                <a:prstClr val="black"/>
              </a:solidFill>
              <a:effectLst/>
              <a:uLnTx/>
              <a:uFillTx/>
            </a:endParaRPr>
          </a:p>
        </p:txBody>
      </p:sp>
      <p:sp>
        <p:nvSpPr>
          <p:cNvPr id="9" name="矩形 8"/>
          <p:cNvSpPr/>
          <p:nvPr/>
        </p:nvSpPr>
        <p:spPr>
          <a:xfrm>
            <a:off x="1546594" y="2256983"/>
            <a:ext cx="2472846" cy="1610234"/>
          </a:xfrm>
          <a:prstGeom prst="rect">
            <a:avLst/>
          </a:prstGeom>
          <a:solidFill>
            <a:srgbClr val="4BACC6">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披覆材料</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結構材料</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基礎材料</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4.</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連接材料</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10" name="矩形 9"/>
          <p:cNvSpPr/>
          <p:nvPr/>
        </p:nvSpPr>
        <p:spPr>
          <a:xfrm>
            <a:off x="1454022" y="5217042"/>
            <a:ext cx="2657989" cy="1139310"/>
          </a:xfrm>
          <a:prstGeom prst="rect">
            <a:avLst/>
          </a:prstGeom>
          <a:solidFill>
            <a:srgbClr val="4BACC6">
              <a:lumMod val="20000"/>
              <a:lumOff val="80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流體動力分析</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材料性能分析</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結構工程分析 </a:t>
            </a:r>
          </a:p>
        </p:txBody>
      </p:sp>
      <p:sp>
        <p:nvSpPr>
          <p:cNvPr id="11" name="矩形 10"/>
          <p:cNvSpPr/>
          <p:nvPr/>
        </p:nvSpPr>
        <p:spPr>
          <a:xfrm>
            <a:off x="5145206" y="3675153"/>
            <a:ext cx="2432198" cy="2863761"/>
          </a:xfrm>
          <a:prstGeom prst="rect">
            <a:avLst/>
          </a:prstGeom>
          <a:solidFill>
            <a:srgbClr val="4BACC6">
              <a:lumMod val="20000"/>
              <a:lumOff val="80000"/>
            </a:srgbClr>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溫室規範設計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溫室型式設計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溫室材料設計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5.</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溫室結構設計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6.</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溫室基礎設計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7.</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溫室製造設計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8.</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溫室施工設計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12" name="矩形 11"/>
          <p:cNvSpPr/>
          <p:nvPr/>
        </p:nvSpPr>
        <p:spPr>
          <a:xfrm>
            <a:off x="8354938" y="3911014"/>
            <a:ext cx="3619501" cy="1190592"/>
          </a:xfrm>
          <a:prstGeom prst="rect">
            <a:avLst/>
          </a:prstGeom>
          <a:solidFill>
            <a:srgbClr val="4BACC6">
              <a:lumMod val="20000"/>
              <a:lumOff val="80000"/>
            </a:srgbClr>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溫室設計專家系統規劃</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溫室技術專家系統設計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13" name="直線單箭頭接點 12"/>
          <p:cNvCxnSpPr/>
          <p:nvPr/>
        </p:nvCxnSpPr>
        <p:spPr>
          <a:xfrm>
            <a:off x="4383413" y="2472689"/>
            <a:ext cx="325067" cy="315821"/>
          </a:xfrm>
          <a:prstGeom prst="straightConnector1">
            <a:avLst/>
          </a:prstGeom>
          <a:noFill/>
          <a:ln w="76200" cap="flat" cmpd="sng" algn="ctr">
            <a:solidFill>
              <a:srgbClr val="FF0000"/>
            </a:solidFill>
            <a:prstDash val="solid"/>
            <a:tailEnd type="triangle"/>
          </a:ln>
          <a:effectLst/>
        </p:spPr>
      </p:cxnSp>
      <p:cxnSp>
        <p:nvCxnSpPr>
          <p:cNvPr id="14" name="直線單箭頭接點 13"/>
          <p:cNvCxnSpPr/>
          <p:nvPr/>
        </p:nvCxnSpPr>
        <p:spPr>
          <a:xfrm flipV="1">
            <a:off x="4464892" y="3652677"/>
            <a:ext cx="358219" cy="284030"/>
          </a:xfrm>
          <a:prstGeom prst="straightConnector1">
            <a:avLst/>
          </a:prstGeom>
          <a:noFill/>
          <a:ln w="76200" cap="flat" cmpd="sng" algn="ctr">
            <a:solidFill>
              <a:srgbClr val="FF0000"/>
            </a:solidFill>
            <a:prstDash val="solid"/>
            <a:tailEnd type="triangle"/>
          </a:ln>
          <a:effectLst/>
        </p:spPr>
      </p:cxnSp>
      <p:cxnSp>
        <p:nvCxnSpPr>
          <p:cNvPr id="15" name="直線單箭頭接點 14"/>
          <p:cNvCxnSpPr/>
          <p:nvPr/>
        </p:nvCxnSpPr>
        <p:spPr>
          <a:xfrm>
            <a:off x="7896225" y="3062100"/>
            <a:ext cx="439663" cy="0"/>
          </a:xfrm>
          <a:prstGeom prst="straightConnector1">
            <a:avLst/>
          </a:prstGeom>
          <a:noFill/>
          <a:ln w="76200" cap="flat" cmpd="sng" algn="ctr">
            <a:solidFill>
              <a:srgbClr val="FF0000"/>
            </a:solidFill>
            <a:prstDash val="solid"/>
            <a:tailEnd type="triangle"/>
          </a:ln>
          <a:effectLst/>
        </p:spPr>
      </p:cxnSp>
      <p:sp>
        <p:nvSpPr>
          <p:cNvPr id="17" name="矩形 16"/>
          <p:cNvSpPr/>
          <p:nvPr/>
        </p:nvSpPr>
        <p:spPr>
          <a:xfrm>
            <a:off x="971440" y="171906"/>
            <a:ext cx="2491088" cy="461665"/>
          </a:xfrm>
          <a:prstGeom prst="rect">
            <a:avLst/>
          </a:prstGeom>
        </p:spPr>
        <p:txBody>
          <a:bodyPr wrap="square">
            <a:spAutoFit/>
          </a:bodyPr>
          <a:lstStyle/>
          <a:p>
            <a:pPr marL="269875" lvl="0" indent="635"/>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研發流程</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Rectangle 19"/>
          <p:cNvSpPr>
            <a:spLocks noChangeArrowheads="1"/>
          </p:cNvSpPr>
          <p:nvPr/>
        </p:nvSpPr>
        <p:spPr bwMode="auto">
          <a:xfrm>
            <a:off x="3672880" y="510445"/>
            <a:ext cx="5959060" cy="48519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square" lIns="36000" tIns="18000" rIns="36000" bIns="18000" anchor="ctr">
            <a:spAutoFit/>
          </a:bodyPr>
          <a:lstStyle/>
          <a:p>
            <a:pPr marL="0" marR="0" lvl="0" indent="0" algn="ctr" defTabSz="914400" eaLnBrk="1" fontAlgn="auto" latinLnBrk="0" hangingPunct="1">
              <a:lnSpc>
                <a:spcPts val="35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a:t>
            </a:r>
            <a:r>
              <a:rPr kumimoji="0" lang="zh-TW"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溫室構造技術專家系統規劃設計</a:t>
            </a:r>
            <a:r>
              <a:rPr kumimoji="0" lang="en-US" altLang="zh-TW"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(109</a:t>
            </a:r>
            <a:r>
              <a:rPr kumimoji="0" lang="zh-TW"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a:t>
            </a:r>
            <a:r>
              <a:rPr kumimoji="0" lang="en-US" altLang="zh-TW"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p:txBody>
      </p:sp>
    </p:spTree>
    <p:extLst>
      <p:ext uri="{BB962C8B-B14F-4D97-AF65-F5344CB8AC3E}">
        <p14:creationId xmlns:p14="http://schemas.microsoft.com/office/powerpoint/2010/main" val="3270438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8</a:t>
            </a:fld>
            <a:endParaRPr lang="zh-TW" altLang="en-US">
              <a:solidFill>
                <a:prstClr val="black">
                  <a:tint val="75000"/>
                </a:prstClr>
              </a:solidFill>
            </a:endParaRPr>
          </a:p>
        </p:txBody>
      </p:sp>
      <p:sp>
        <p:nvSpPr>
          <p:cNvPr id="5" name="矩形 4"/>
          <p:cNvSpPr/>
          <p:nvPr/>
        </p:nvSpPr>
        <p:spPr>
          <a:xfrm>
            <a:off x="822829" y="1845797"/>
            <a:ext cx="2853148" cy="830997"/>
          </a:xfrm>
          <a:prstGeom prst="rect">
            <a:avLst/>
          </a:prstGeom>
          <a:solidFill>
            <a:srgbClr val="CCFF99"/>
          </a:solidFill>
          <a:ln>
            <a:solidFill>
              <a:schemeClr val="tx1"/>
            </a:solidFill>
          </a:ln>
        </p:spPr>
        <p:txBody>
          <a:bodyPr wrap="square">
            <a:spAutoFit/>
          </a:bodyPr>
          <a:lstStyle/>
          <a:p>
            <a:pPr algn="ctr"/>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B1.</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溫室總體規劃</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設計系統開發</a:t>
            </a:r>
            <a:endPar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矩形 5"/>
          <p:cNvSpPr/>
          <p:nvPr/>
        </p:nvSpPr>
        <p:spPr>
          <a:xfrm>
            <a:off x="4572895" y="1880600"/>
            <a:ext cx="2813071" cy="830997"/>
          </a:xfrm>
          <a:prstGeom prst="rect">
            <a:avLst/>
          </a:prstGeom>
          <a:solidFill>
            <a:srgbClr val="CCFF99"/>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B2.</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溫室優化設計</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系統開發</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8397081" y="1845797"/>
            <a:ext cx="2871511" cy="830997"/>
          </a:xfrm>
          <a:prstGeom prst="rect">
            <a:avLst/>
          </a:prstGeom>
          <a:solidFill>
            <a:srgbClr val="CCFF99"/>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B3.</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溫室設計專家</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知識系統整合</a:t>
            </a:r>
            <a:endPar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向右箭號 7"/>
          <p:cNvSpPr/>
          <p:nvPr/>
        </p:nvSpPr>
        <p:spPr>
          <a:xfrm>
            <a:off x="3875449" y="2094492"/>
            <a:ext cx="501477" cy="39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prstClr val="white"/>
              </a:solidFill>
            </a:endParaRPr>
          </a:p>
        </p:txBody>
      </p:sp>
      <p:sp>
        <p:nvSpPr>
          <p:cNvPr id="12" name="向右箭號 11"/>
          <p:cNvSpPr/>
          <p:nvPr/>
        </p:nvSpPr>
        <p:spPr>
          <a:xfrm>
            <a:off x="7555845" y="2094492"/>
            <a:ext cx="501477" cy="39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prstClr val="white"/>
              </a:solidFill>
            </a:endParaRPr>
          </a:p>
        </p:txBody>
      </p:sp>
      <p:sp>
        <p:nvSpPr>
          <p:cNvPr id="13" name="Rectangle 19"/>
          <p:cNvSpPr>
            <a:spLocks noChangeArrowheads="1"/>
          </p:cNvSpPr>
          <p:nvPr/>
        </p:nvSpPr>
        <p:spPr bwMode="auto">
          <a:xfrm>
            <a:off x="3214972" y="586515"/>
            <a:ext cx="5929029" cy="485192"/>
          </a:xfrm>
          <a:prstGeom prst="rect">
            <a:avLst/>
          </a:prstGeom>
          <a:solidFill>
            <a:schemeClr val="accent6">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溫室構造設計輔助專家系統開發</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822829" y="2847975"/>
            <a:ext cx="2920914" cy="350837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作物生產需求</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環境控制需求</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Times New Roman" pitchFamily="18" charset="0"/>
                <a:ea typeface="標楷體" panose="03000509000000000000" pitchFamily="65" charset="-120"/>
                <a:cs typeface="Times New Roman" pitchFamily="18" charset="0"/>
              </a:rPr>
              <a:t>地理環境分析</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型式構造選擇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環控系統選擇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溫室材料選擇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7.</a:t>
            </a:r>
            <a:r>
              <a:rPr lang="zh-TW" altLang="en-US" sz="2400" b="1" dirty="0">
                <a:solidFill>
                  <a:prstClr val="black"/>
                </a:solidFill>
                <a:latin typeface="標楷體" panose="03000509000000000000" pitchFamily="65" charset="-120"/>
                <a:ea typeface="標楷體" panose="03000509000000000000" pitchFamily="65" charset="-120"/>
              </a:rPr>
              <a:t>綜合成本分析</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8.</a:t>
            </a:r>
            <a:r>
              <a:rPr lang="zh-TW" altLang="en-US" sz="2400" b="1" dirty="0">
                <a:solidFill>
                  <a:prstClr val="black"/>
                </a:solidFill>
                <a:latin typeface="標楷體" panose="03000509000000000000" pitchFamily="65" charset="-120"/>
                <a:ea typeface="標楷體" panose="03000509000000000000" pitchFamily="65" charset="-120"/>
              </a:rPr>
              <a:t>性能風險分析</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9.</a:t>
            </a:r>
            <a:r>
              <a:rPr lang="zh-TW" altLang="en-US" sz="2400" b="1" dirty="0">
                <a:solidFill>
                  <a:prstClr val="black"/>
                </a:solidFill>
                <a:latin typeface="標楷體" panose="03000509000000000000" pitchFamily="65" charset="-120"/>
                <a:ea typeface="標楷體" panose="03000509000000000000" pitchFamily="65" charset="-120"/>
              </a:rPr>
              <a:t>決策設計分析</a:t>
            </a:r>
          </a:p>
        </p:txBody>
      </p:sp>
      <p:sp>
        <p:nvSpPr>
          <p:cNvPr id="16" name="矩形 15"/>
          <p:cNvSpPr/>
          <p:nvPr/>
        </p:nvSpPr>
        <p:spPr>
          <a:xfrm>
            <a:off x="4465052" y="2847975"/>
            <a:ext cx="2920914" cy="26994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材料優化設計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形狀優化設計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Times New Roman" pitchFamily="18" charset="0"/>
                <a:ea typeface="標楷體" panose="03000509000000000000" pitchFamily="65" charset="-120"/>
                <a:cs typeface="Times New Roman" pitchFamily="18" charset="0"/>
              </a:rPr>
              <a:t>處理優化設計</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機能優化設計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安全性能優化</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綜合成本優化</a:t>
            </a:r>
            <a:endParaRPr lang="en-US" altLang="zh-TW" sz="2400" b="1" dirty="0">
              <a:solidFill>
                <a:prstClr val="black"/>
              </a:solidFill>
              <a:latin typeface="標楷體" panose="03000509000000000000" pitchFamily="65" charset="-120"/>
              <a:ea typeface="標楷體" panose="03000509000000000000" pitchFamily="65" charset="-120"/>
            </a:endParaRPr>
          </a:p>
        </p:txBody>
      </p:sp>
      <p:sp>
        <p:nvSpPr>
          <p:cNvPr id="17" name="矩形 16"/>
          <p:cNvSpPr/>
          <p:nvPr/>
        </p:nvSpPr>
        <p:spPr>
          <a:xfrm>
            <a:off x="8397081" y="2847975"/>
            <a:ext cx="2920914" cy="261388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標楷體" panose="03000509000000000000" pitchFamily="65" charset="-120"/>
                <a:ea typeface="標楷體" panose="03000509000000000000" pitchFamily="65" charset="-120"/>
              </a:rPr>
              <a:t>使用</a:t>
            </a:r>
            <a:r>
              <a:rPr lang="zh-TW" altLang="en-US" sz="2400" b="1" dirty="0">
                <a:solidFill>
                  <a:prstClr val="black"/>
                </a:solidFill>
                <a:latin typeface="Times New Roman" pitchFamily="18" charset="0"/>
                <a:ea typeface="標楷體" panose="03000509000000000000" pitchFamily="65" charset="-120"/>
                <a:cs typeface="Times New Roman" pitchFamily="18" charset="0"/>
              </a:rPr>
              <a:t>介面整合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標楷體" panose="03000509000000000000" pitchFamily="65" charset="-120"/>
                <a:ea typeface="標楷體" panose="03000509000000000000" pitchFamily="65" charset="-120"/>
              </a:rPr>
              <a:t>全</a:t>
            </a:r>
            <a:r>
              <a:rPr lang="zh-TW" altLang="en-US" sz="2400" b="1" dirty="0">
                <a:solidFill>
                  <a:prstClr val="black"/>
                </a:solidFill>
                <a:latin typeface="Times New Roman" pitchFamily="18" charset="0"/>
                <a:ea typeface="標楷體" panose="03000509000000000000" pitchFamily="65" charset="-120"/>
                <a:cs typeface="Times New Roman" pitchFamily="18" charset="0"/>
              </a:rPr>
              <a:t>知識庫整合</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標楷體" panose="03000509000000000000" pitchFamily="65" charset="-120"/>
                <a:ea typeface="標楷體" panose="03000509000000000000" pitchFamily="65" charset="-120"/>
              </a:rPr>
              <a:t>決策機制整合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專家使用測試</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設計使用測試</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應用使用測試</a:t>
            </a:r>
            <a:endParaRPr lang="en-US" altLang="zh-TW" sz="2400" b="1"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40920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09562" y="2157984"/>
            <a:ext cx="11572876" cy="4563493"/>
          </a:xfrm>
          <a:prstGeom prst="rect">
            <a:avLst/>
          </a:prstGeom>
          <a:ln w="57150">
            <a:solidFill>
              <a:schemeClr val="accent6">
                <a:lumMod val="50000"/>
              </a:schemeClr>
            </a:solidFill>
          </a:ln>
        </p:spPr>
      </p:pic>
      <p:sp>
        <p:nvSpPr>
          <p:cNvPr id="6" name="標題 1"/>
          <p:cNvSpPr txBox="1">
            <a:spLocks/>
          </p:cNvSpPr>
          <p:nvPr/>
        </p:nvSpPr>
        <p:spPr>
          <a:xfrm>
            <a:off x="124968" y="124471"/>
            <a:ext cx="3386328" cy="711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b="1" dirty="0">
                <a:latin typeface="標楷體" panose="03000509000000000000" pitchFamily="65" charset="-120"/>
                <a:ea typeface="標楷體" panose="03000509000000000000" pitchFamily="65" charset="-120"/>
              </a:rPr>
              <a:t>四、結果與討論</a:t>
            </a:r>
          </a:p>
        </p:txBody>
      </p:sp>
      <p:sp>
        <p:nvSpPr>
          <p:cNvPr id="7" name="矩形 6"/>
          <p:cNvSpPr/>
          <p:nvPr/>
        </p:nvSpPr>
        <p:spPr>
          <a:xfrm>
            <a:off x="238124" y="835669"/>
            <a:ext cx="3817071" cy="461665"/>
          </a:xfrm>
          <a:prstGeom prst="rect">
            <a:avLst/>
          </a:prstGeom>
        </p:spPr>
        <p:txBody>
          <a:bodyPr wrap="none">
            <a:spAutoFit/>
          </a:bodyPr>
          <a:lstStyle/>
          <a:p>
            <a:pPr marL="269875" lvl="0"/>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一</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建立</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專家知識</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庫</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矩形 7"/>
          <p:cNvSpPr/>
          <p:nvPr/>
        </p:nvSpPr>
        <p:spPr>
          <a:xfrm>
            <a:off x="652652" y="1545233"/>
            <a:ext cx="10588155" cy="461665"/>
          </a:xfrm>
          <a:prstGeom prst="rect">
            <a:avLst/>
          </a:prstGeom>
        </p:spPr>
        <p:txBody>
          <a:bodyPr wrap="none">
            <a:spAutoFit/>
          </a:bodyPr>
          <a:lstStyle/>
          <a:p>
            <a:pPr marL="269875" lvl="0"/>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材料知識</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庫</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分析知識庫、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設計知識庫、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智慧搜尋、</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專家解答</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投影片編號版面配置區 3">
            <a:extLst>
              <a:ext uri="{FF2B5EF4-FFF2-40B4-BE49-F238E27FC236}">
                <a16:creationId xmlns:a16="http://schemas.microsoft.com/office/drawing/2014/main" xmlns="" id="{0C4DE91E-4809-4C31-84FB-B884BDD1DBA3}"/>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9</a:t>
            </a:fld>
            <a:endParaRPr lang="zh-TW" altLang="en-US" dirty="0">
              <a:solidFill>
                <a:prstClr val="black">
                  <a:tint val="75000"/>
                </a:prstClr>
              </a:solidFill>
            </a:endParaRPr>
          </a:p>
        </p:txBody>
      </p:sp>
    </p:spTree>
    <p:extLst>
      <p:ext uri="{BB962C8B-B14F-4D97-AF65-F5344CB8AC3E}">
        <p14:creationId xmlns:p14="http://schemas.microsoft.com/office/powerpoint/2010/main" val="1937520746"/>
      </p:ext>
    </p:extLst>
  </p:cSld>
  <p:clrMapOvr>
    <a:masterClrMapping/>
  </p:clrMapOvr>
</p:sld>
</file>

<file path=ppt/theme/theme1.xml><?xml version="1.0" encoding="utf-8"?>
<a:theme xmlns:a="http://schemas.openxmlformats.org/drawingml/2006/main" name="5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3292</Words>
  <Application>Microsoft Office PowerPoint</Application>
  <PresentationFormat>自訂</PresentationFormat>
  <Paragraphs>418</Paragraphs>
  <Slides>66</Slides>
  <Notes>2</Notes>
  <HiddenSlides>0</HiddenSlides>
  <MMClips>0</MMClips>
  <ScaleCrop>false</ScaleCrop>
  <HeadingPairs>
    <vt:vector size="6" baseType="variant">
      <vt:variant>
        <vt:lpstr>佈景主題</vt:lpstr>
      </vt:variant>
      <vt:variant>
        <vt:i4>3</vt:i4>
      </vt:variant>
      <vt:variant>
        <vt:lpstr>內嵌 OLE 伺服程式</vt:lpstr>
      </vt:variant>
      <vt:variant>
        <vt:i4>1</vt:i4>
      </vt:variant>
      <vt:variant>
        <vt:lpstr>投影片標題</vt:lpstr>
      </vt:variant>
      <vt:variant>
        <vt:i4>66</vt:i4>
      </vt:variant>
    </vt:vector>
  </HeadingPairs>
  <TitlesOfParts>
    <vt:vector size="70" baseType="lpstr">
      <vt:lpstr>5_Office 佈景主題</vt:lpstr>
      <vt:lpstr>Office 佈景主題</vt:lpstr>
      <vt:lpstr>1_Office 佈景主題</vt:lpstr>
      <vt:lpstr>Microsoft Visio Drawing</vt:lpstr>
      <vt:lpstr>PowerPoint 簡報</vt:lpstr>
      <vt:lpstr>PowerPoint 簡報</vt:lpstr>
      <vt:lpstr>一、計畫目標</vt:lpstr>
      <vt:lpstr>二、重要工作項目</vt:lpstr>
      <vt:lpstr>三、研究方法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敬請指導, 謝謝!</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鄭伊芬</dc:creator>
  <cp:lastModifiedBy>邱宜靜</cp:lastModifiedBy>
  <cp:revision>21</cp:revision>
  <dcterms:created xsi:type="dcterms:W3CDTF">2020-12-07T11:22:20Z</dcterms:created>
  <dcterms:modified xsi:type="dcterms:W3CDTF">2020-12-10T08:00:18Z</dcterms:modified>
</cp:coreProperties>
</file>